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6" r:id="rId1"/>
  </p:sldMasterIdLst>
  <p:notesMasterIdLst>
    <p:notesMasterId r:id="rId16"/>
  </p:notesMasterIdLst>
  <p:handoutMasterIdLst>
    <p:handoutMasterId r:id="rId17"/>
  </p:handoutMasterIdLst>
  <p:sldIdLst>
    <p:sldId id="282" r:id="rId2"/>
    <p:sldId id="268" r:id="rId3"/>
    <p:sldId id="301" r:id="rId4"/>
    <p:sldId id="287" r:id="rId5"/>
    <p:sldId id="285" r:id="rId6"/>
    <p:sldId id="288" r:id="rId7"/>
    <p:sldId id="295" r:id="rId8"/>
    <p:sldId id="290" r:id="rId9"/>
    <p:sldId id="289" r:id="rId10"/>
    <p:sldId id="291" r:id="rId11"/>
    <p:sldId id="298" r:id="rId12"/>
    <p:sldId id="302" r:id="rId13"/>
    <p:sldId id="299" r:id="rId14"/>
    <p:sldId id="279" r:id="rId15"/>
  </p:sldIdLst>
  <p:sldSz cx="9906000" cy="6858000" type="A4"/>
  <p:notesSz cx="9939338" cy="68072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HY견고딕" panose="02030600000101010101" pitchFamily="18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0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3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3102" userDrawn="1">
          <p15:clr>
            <a:srgbClr val="A4A3A4"/>
          </p15:clr>
        </p15:guide>
        <p15:guide id="3" orient="horz" pos="3997" userDrawn="1">
          <p15:clr>
            <a:srgbClr val="A4A3A4"/>
          </p15:clr>
        </p15:guide>
        <p15:guide id="4" pos="226" userDrawn="1">
          <p15:clr>
            <a:srgbClr val="A4A3A4"/>
          </p15:clr>
        </p15:guide>
        <p15:guide id="5" pos="6023" userDrawn="1">
          <p15:clr>
            <a:srgbClr val="A4A3A4"/>
          </p15:clr>
        </p15:guide>
        <p15:guide id="6" orient="horz" pos="218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  <p15:guide id="8" orient="horz" pos="3680" userDrawn="1">
          <p15:clr>
            <a:srgbClr val="A4A3A4"/>
          </p15:clr>
        </p15:guide>
        <p15:guide id="9" pos="1759" userDrawn="1">
          <p15:clr>
            <a:srgbClr val="A4A3A4"/>
          </p15:clr>
        </p15:guide>
        <p15:guide id="10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04040"/>
    <a:srgbClr val="232425"/>
    <a:srgbClr val="FFFFFF"/>
    <a:srgbClr val="44546A"/>
    <a:srgbClr val="DEEBF6"/>
    <a:srgbClr val="2F5597"/>
    <a:srgbClr val="DEEBF7"/>
    <a:srgbClr val="548235"/>
    <a:srgbClr val="EEF6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어두운 스타일 2 - 강조 1/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57" autoAdjust="0"/>
    <p:restoredTop sz="96370" autoAdjust="0"/>
  </p:normalViewPr>
  <p:slideViewPr>
    <p:cSldViewPr snapToGrid="0">
      <p:cViewPr varScale="1">
        <p:scale>
          <a:sx n="110" d="100"/>
          <a:sy n="110" d="100"/>
        </p:scale>
        <p:origin x="1734" y="108"/>
      </p:cViewPr>
      <p:guideLst>
        <p:guide orient="horz" pos="278"/>
        <p:guide pos="3102"/>
        <p:guide orient="horz" pos="3997"/>
        <p:guide pos="226"/>
        <p:guide pos="6023"/>
        <p:guide orient="horz" pos="2183"/>
        <p:guide orient="horz" pos="595"/>
        <p:guide orient="horz" pos="3680"/>
        <p:guide pos="1759"/>
        <p:guide orient="horz" pos="89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7F172-188C-45BF-9FCE-70789F5DF0E0}" type="datetimeFigureOut">
              <a:rPr lang="ko-KR" altLang="en-US" smtClean="0"/>
              <a:t>2021-06-21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036F-4D4B-451D-9F94-BAAAC59F7224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0418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29992" y="1"/>
            <a:ext cx="4307046" cy="34154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95770D-AD1C-4CD3-9E29-0A74F3E656A0}" type="datetimeFigureOut">
              <a:rPr lang="ko-KR" altLang="en-US" smtClean="0"/>
              <a:t>2021-06-21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309938" y="850900"/>
            <a:ext cx="3319462" cy="2297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93934" y="3275965"/>
            <a:ext cx="7951470" cy="2680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29992" y="6465659"/>
            <a:ext cx="4307046" cy="3415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5F5F2-9768-4C94-8436-8A018B583DA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5253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0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33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9938" y="850900"/>
            <a:ext cx="3319462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440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750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9938" y="850900"/>
            <a:ext cx="3319462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4663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309938" y="850900"/>
            <a:ext cx="3319462" cy="229711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073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853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1556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10846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3327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601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593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5F5F2-9768-4C94-8436-8A018B583DA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687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1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557868" y="1957084"/>
            <a:ext cx="6968067" cy="1080000"/>
          </a:xfrm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22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5308434" y="3327063"/>
            <a:ext cx="3217500" cy="756000"/>
          </a:xfrm>
        </p:spPr>
        <p:txBody>
          <a:bodyPr lIns="36000" tIns="36000" rIns="36000" bIns="36000" anchor="ctr">
            <a:noAutofit/>
          </a:bodyPr>
          <a:lstStyle>
            <a:lvl1pPr marL="0" indent="0" algn="r">
              <a:buNone/>
              <a:defRPr sz="1625">
                <a:solidFill>
                  <a:schemeClr val="bg1"/>
                </a:solidFill>
              </a:defRPr>
            </a:lvl1pPr>
          </a:lstStyle>
          <a:p>
            <a:pPr lvl="0"/>
            <a:endParaRPr lang="en-US" altLang="ko-KR"/>
          </a:p>
          <a:p>
            <a:pPr lvl="0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1D8F1DC-6A1F-41D1-A8AF-45BC7CE4F5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531" y="410634"/>
            <a:ext cx="750735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08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간지">
    <p:bg>
      <p:bgPr>
        <a:solidFill>
          <a:srgbClr val="04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텍스트 개체 틀 6"/>
          <p:cNvSpPr>
            <a:spLocks noGrp="1"/>
          </p:cNvSpPr>
          <p:nvPr>
            <p:ph type="body" sz="quarter" idx="14"/>
          </p:nvPr>
        </p:nvSpPr>
        <p:spPr>
          <a:xfrm>
            <a:off x="5216793" y="2123283"/>
            <a:ext cx="3456000" cy="43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5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5216793" y="2555283"/>
            <a:ext cx="3456000" cy="43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58" name="텍스트 개체 틀 6"/>
          <p:cNvSpPr>
            <a:spLocks noGrp="1"/>
          </p:cNvSpPr>
          <p:nvPr>
            <p:ph type="body" sz="quarter" idx="16"/>
          </p:nvPr>
        </p:nvSpPr>
        <p:spPr>
          <a:xfrm>
            <a:off x="5216793" y="2987283"/>
            <a:ext cx="3456000" cy="43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59" name="텍스트 개체 틀 6"/>
          <p:cNvSpPr>
            <a:spLocks noGrp="1"/>
          </p:cNvSpPr>
          <p:nvPr>
            <p:ph type="body" sz="quarter" idx="17"/>
          </p:nvPr>
        </p:nvSpPr>
        <p:spPr>
          <a:xfrm>
            <a:off x="5216793" y="3419283"/>
            <a:ext cx="3456000" cy="43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60" name="텍스트 개체 틀 6"/>
          <p:cNvSpPr>
            <a:spLocks noGrp="1"/>
          </p:cNvSpPr>
          <p:nvPr>
            <p:ph type="body" sz="quarter" idx="18"/>
          </p:nvPr>
        </p:nvSpPr>
        <p:spPr>
          <a:xfrm>
            <a:off x="5216793" y="3851283"/>
            <a:ext cx="3456000" cy="43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pic>
        <p:nvPicPr>
          <p:cNvPr id="22" name="그림 21" descr="비행, 남자, 대형, 파란색이(가) 표시된 사진&#10;&#10;자동 생성된 설명">
            <a:extLst>
              <a:ext uri="{FF2B5EF4-FFF2-40B4-BE49-F238E27FC236}">
                <a16:creationId xmlns:a16="http://schemas.microsoft.com/office/drawing/2014/main" id="{238F10E7-394B-416E-AC07-4B1A7C7A1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881" y="2730086"/>
            <a:ext cx="532800" cy="5328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8B97EAB-0AAE-4C55-8B1C-50BB705B7734}"/>
              </a:ext>
            </a:extLst>
          </p:cNvPr>
          <p:cNvSpPr txBox="1"/>
          <p:nvPr/>
        </p:nvSpPr>
        <p:spPr>
          <a:xfrm>
            <a:off x="5072793" y="2501076"/>
            <a:ext cx="311304" cy="438582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A2DCEB"/>
                </a:solidFill>
                <a:latin typeface="+mn-ea"/>
              </a:rPr>
              <a:t>|</a:t>
            </a: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D03A3-4E69-49B2-AD0C-2E2258A9186A}"/>
              </a:ext>
            </a:extLst>
          </p:cNvPr>
          <p:cNvSpPr txBox="1"/>
          <p:nvPr/>
        </p:nvSpPr>
        <p:spPr>
          <a:xfrm>
            <a:off x="5072793" y="2933076"/>
            <a:ext cx="311304" cy="438582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A2DCEB"/>
                </a:solidFill>
                <a:latin typeface="+mn-ea"/>
              </a:rPr>
              <a:t>|</a:t>
            </a: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512653-3A9D-404F-BFE2-6EF40919A556}"/>
              </a:ext>
            </a:extLst>
          </p:cNvPr>
          <p:cNvSpPr txBox="1"/>
          <p:nvPr/>
        </p:nvSpPr>
        <p:spPr>
          <a:xfrm>
            <a:off x="5072793" y="3365076"/>
            <a:ext cx="378630" cy="438582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A2DCEB"/>
                </a:solidFill>
                <a:latin typeface="+mn-ea"/>
              </a:rPr>
              <a:t>|</a:t>
            </a: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7C53C9-6466-47C0-93B9-C91CDE690AA9}"/>
              </a:ext>
            </a:extLst>
          </p:cNvPr>
          <p:cNvSpPr txBox="1"/>
          <p:nvPr/>
        </p:nvSpPr>
        <p:spPr>
          <a:xfrm>
            <a:off x="5072793" y="3797076"/>
            <a:ext cx="311304" cy="438582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A2DCEB"/>
                </a:solidFill>
                <a:latin typeface="+mn-ea"/>
              </a:rPr>
              <a:t>|</a:t>
            </a: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0A0C05-936F-42F6-B743-2AD6E74CEDBE}"/>
              </a:ext>
            </a:extLst>
          </p:cNvPr>
          <p:cNvSpPr txBox="1"/>
          <p:nvPr/>
        </p:nvSpPr>
        <p:spPr>
          <a:xfrm>
            <a:off x="5072793" y="2069076"/>
            <a:ext cx="311304" cy="438582"/>
          </a:xfrm>
          <a:prstGeom prst="rect">
            <a:avLst/>
          </a:prstGeom>
          <a:noFill/>
        </p:spPr>
        <p:txBody>
          <a:bodyPr wrap="none" lIns="36000" tIns="36000" rIns="36000" bIns="3600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b="1" dirty="0">
                <a:solidFill>
                  <a:srgbClr val="A2DCEB"/>
                </a:solidFill>
                <a:latin typeface="+mn-ea"/>
              </a:rPr>
              <a:t>|</a:t>
            </a:r>
            <a:r>
              <a:rPr lang="en-US" altLang="ko-KR" sz="1500" dirty="0">
                <a:solidFill>
                  <a:schemeClr val="bg1"/>
                </a:solidFill>
                <a:latin typeface="+mn-ea"/>
              </a:rPr>
              <a:t> </a:t>
            </a:r>
          </a:p>
        </p:txBody>
      </p:sp>
      <p:sp>
        <p:nvSpPr>
          <p:cNvPr id="5" name="텍스트 개체 틀 4"/>
          <p:cNvSpPr>
            <a:spLocks noGrp="1"/>
          </p:cNvSpPr>
          <p:nvPr userDrawn="1">
            <p:ph type="body" sz="quarter" idx="11"/>
          </p:nvPr>
        </p:nvSpPr>
        <p:spPr>
          <a:xfrm>
            <a:off x="2945681" y="2796396"/>
            <a:ext cx="360000" cy="460800"/>
          </a:xfrm>
        </p:spPr>
        <p:txBody>
          <a:bodyPr lIns="36000" tIns="36000" rIns="36000" bIns="36000" anchor="ctr">
            <a:norm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 userDrawn="1">
            <p:ph type="body" sz="quarter" idx="10"/>
          </p:nvPr>
        </p:nvSpPr>
        <p:spPr>
          <a:xfrm>
            <a:off x="3103425" y="3060000"/>
            <a:ext cx="2664000" cy="1492950"/>
          </a:xfrm>
        </p:spPr>
        <p:txBody>
          <a:bodyPr lIns="36000" tIns="36000" rIns="36000" bIns="36000" anchor="t">
            <a:no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pic>
        <p:nvPicPr>
          <p:cNvPr id="32" name="그림 3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8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1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25179" y="6230699"/>
            <a:ext cx="622995" cy="216000"/>
          </a:xfrm>
        </p:spPr>
        <p:txBody>
          <a:bodyPr/>
          <a:lstStyle>
            <a:lvl1pPr algn="r">
              <a:defRPr/>
            </a:lvl1pPr>
          </a:lstStyle>
          <a:p>
            <a:fld id="{300AF967-8B2A-433A-9C60-769DDB2D8DDD}" type="slidenum">
              <a:rPr lang="ko-KR" altLang="en-US" sz="813" smtClean="0">
                <a:solidFill>
                  <a:srgbClr val="04192D"/>
                </a:solidFill>
              </a:rPr>
              <a:pPr/>
              <a:t>‹#›</a:t>
            </a:fld>
            <a:endParaRPr lang="ko-KR" altLang="en-US" sz="813" dirty="0">
              <a:solidFill>
                <a:srgbClr val="04192D"/>
              </a:solidFill>
            </a:endParaRPr>
          </a:p>
        </p:txBody>
      </p:sp>
      <p:sp>
        <p:nvSpPr>
          <p:cNvPr id="15" name="텍스트 개체 틀 23"/>
          <p:cNvSpPr>
            <a:spLocks noGrp="1"/>
          </p:cNvSpPr>
          <p:nvPr>
            <p:ph type="body" sz="quarter" idx="15"/>
          </p:nvPr>
        </p:nvSpPr>
        <p:spPr>
          <a:xfrm>
            <a:off x="352800" y="411264"/>
            <a:ext cx="8943600" cy="323850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000" b="1">
                <a:solidFill>
                  <a:srgbClr val="04192D"/>
                </a:solidFill>
              </a:defRPr>
            </a:lvl1pPr>
          </a:lstStyle>
          <a:p>
            <a:pPr lvl="0"/>
            <a:endParaRPr lang="ko-KR" altLang="en-US"/>
          </a:p>
        </p:txBody>
      </p:sp>
      <p:pic>
        <p:nvPicPr>
          <p:cNvPr id="26" name="그림 25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2B8E4B80-4B4D-458D-B47A-F130B60A7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8" y="365891"/>
            <a:ext cx="1054836" cy="177755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09706FD-5C58-4868-8213-FCCFD768B60B}"/>
              </a:ext>
            </a:extLst>
          </p:cNvPr>
          <p:cNvSpPr/>
          <p:nvPr userDrawn="1"/>
        </p:nvSpPr>
        <p:spPr>
          <a:xfrm flipH="1">
            <a:off x="378000" y="290047"/>
            <a:ext cx="87927" cy="87927"/>
          </a:xfrm>
          <a:prstGeom prst="ellipse">
            <a:avLst/>
          </a:prstGeom>
          <a:solidFill>
            <a:srgbClr val="A2D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텍스트 개체 틀 21"/>
          <p:cNvSpPr>
            <a:spLocks noGrp="1"/>
          </p:cNvSpPr>
          <p:nvPr>
            <p:ph type="body" sz="quarter" idx="14"/>
          </p:nvPr>
        </p:nvSpPr>
        <p:spPr>
          <a:xfrm>
            <a:off x="352800" y="1099392"/>
            <a:ext cx="2520000" cy="5074607"/>
          </a:xfrm>
        </p:spPr>
        <p:txBody>
          <a:bodyPr lIns="36000" tIns="36000" rIns="36000" bIns="36000">
            <a:noAutofit/>
          </a:bodyPr>
          <a:lstStyle>
            <a:lvl1pPr marL="0" indent="0" latinLnBrk="0">
              <a:lnSpc>
                <a:spcPct val="150000"/>
              </a:lnSpc>
              <a:spcBef>
                <a:spcPts val="0"/>
              </a:spcBef>
              <a:buNone/>
              <a:defRPr sz="1200"/>
            </a:lvl1pPr>
            <a:lvl2pPr>
              <a:defRPr sz="812"/>
            </a:lvl2pPr>
            <a:lvl3pPr>
              <a:defRPr sz="812"/>
            </a:lvl3pPr>
            <a:lvl4pPr>
              <a:defRPr sz="812"/>
            </a:lvl4pPr>
            <a:lvl5pPr>
              <a:defRPr sz="812"/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grpSp>
        <p:nvGrpSpPr>
          <p:cNvPr id="17" name="그룹 16"/>
          <p:cNvGrpSpPr/>
          <p:nvPr userDrawn="1"/>
        </p:nvGrpSpPr>
        <p:grpSpPr>
          <a:xfrm>
            <a:off x="363113" y="747923"/>
            <a:ext cx="9183022" cy="112726"/>
            <a:chOff x="453600" y="916242"/>
            <a:chExt cx="11302181" cy="112726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9AEF0572-E320-41DD-B779-5C5CDB3E30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3600" y="939600"/>
              <a:ext cx="11302181" cy="0"/>
            </a:xfrm>
            <a:prstGeom prst="line">
              <a:avLst/>
            </a:prstGeom>
            <a:ln w="12700">
              <a:solidFill>
                <a:srgbClr val="002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8348F5-7F3F-42B8-8328-6CF8D35945FC}"/>
                </a:ext>
              </a:extLst>
            </p:cNvPr>
            <p:cNvGrpSpPr/>
            <p:nvPr userDrawn="1"/>
          </p:nvGrpSpPr>
          <p:grpSpPr>
            <a:xfrm>
              <a:off x="660808" y="916242"/>
              <a:ext cx="106334" cy="112726"/>
              <a:chOff x="642877" y="944664"/>
              <a:chExt cx="106334" cy="112726"/>
            </a:xfrm>
          </p:grpSpPr>
          <p:sp>
            <p:nvSpPr>
              <p:cNvPr id="24" name="이등변 삼각형 23">
                <a:extLst>
                  <a:ext uri="{FF2B5EF4-FFF2-40B4-BE49-F238E27FC236}">
                    <a16:creationId xmlns:a16="http://schemas.microsoft.com/office/drawing/2014/main" id="{82D7B9A1-D76F-4E3F-95AF-D02766987A0E}"/>
                  </a:ext>
                </a:extLst>
              </p:cNvPr>
              <p:cNvSpPr/>
              <p:nvPr/>
            </p:nvSpPr>
            <p:spPr>
              <a:xfrm rot="10800000">
                <a:off x="642877" y="965723"/>
                <a:ext cx="106334" cy="91667"/>
              </a:xfrm>
              <a:prstGeom prst="triangle">
                <a:avLst/>
              </a:prstGeom>
              <a:solidFill>
                <a:srgbClr val="00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/>
              </a:p>
            </p:txBody>
          </p:sp>
          <p:sp>
            <p:nvSpPr>
              <p:cNvPr id="28" name="이등변 삼각형 27">
                <a:extLst>
                  <a:ext uri="{FF2B5EF4-FFF2-40B4-BE49-F238E27FC236}">
                    <a16:creationId xmlns:a16="http://schemas.microsoft.com/office/drawing/2014/main" id="{A64F57CB-527F-4753-B87D-7C8FB03118A3}"/>
                  </a:ext>
                </a:extLst>
              </p:cNvPr>
              <p:cNvSpPr/>
              <p:nvPr/>
            </p:nvSpPr>
            <p:spPr>
              <a:xfrm rot="10800000">
                <a:off x="647190" y="944664"/>
                <a:ext cx="100800" cy="864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4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2475" y="6339603"/>
            <a:ext cx="622995" cy="288000"/>
          </a:xfrm>
        </p:spPr>
        <p:txBody>
          <a:bodyPr/>
          <a:lstStyle>
            <a:lvl1pPr>
              <a:defRPr sz="1000"/>
            </a:lvl1pPr>
          </a:lstStyle>
          <a:p>
            <a:fld id="{300AF967-8B2A-433A-9C60-769DDB2D8DDD}" type="slidenum">
              <a:rPr lang="ko-KR" altLang="en-US" smtClean="0">
                <a:solidFill>
                  <a:srgbClr val="04192D"/>
                </a:solidFill>
              </a:rPr>
              <a:pPr/>
              <a:t>‹#›</a:t>
            </a:fld>
            <a:endParaRPr lang="ko-KR" altLang="en-US" dirty="0">
              <a:solidFill>
                <a:srgbClr val="04192D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5"/>
          </p:nvPr>
        </p:nvSpPr>
        <p:spPr>
          <a:xfrm>
            <a:off x="352801" y="411264"/>
            <a:ext cx="8128186" cy="323850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000" b="1">
                <a:solidFill>
                  <a:srgbClr val="04192D"/>
                </a:solidFill>
              </a:defRPr>
            </a:lvl1pPr>
          </a:lstStyle>
          <a:p>
            <a:pPr lvl="0"/>
            <a:endParaRPr lang="ko-KR" altLang="en-US"/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363113" y="747923"/>
            <a:ext cx="9183022" cy="112726"/>
            <a:chOff x="453600" y="916242"/>
            <a:chExt cx="11302181" cy="11272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AEF0572-E320-41DD-B779-5C5CDB3E30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3600" y="939600"/>
              <a:ext cx="11302181" cy="0"/>
            </a:xfrm>
            <a:prstGeom prst="line">
              <a:avLst/>
            </a:prstGeom>
            <a:ln w="12700">
              <a:solidFill>
                <a:srgbClr val="002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8348F5-7F3F-42B8-8328-6CF8D35945FC}"/>
                </a:ext>
              </a:extLst>
            </p:cNvPr>
            <p:cNvGrpSpPr/>
            <p:nvPr userDrawn="1"/>
          </p:nvGrpSpPr>
          <p:grpSpPr>
            <a:xfrm>
              <a:off x="660808" y="916242"/>
              <a:ext cx="106334" cy="112726"/>
              <a:chOff x="642877" y="944664"/>
              <a:chExt cx="106334" cy="112726"/>
            </a:xfrm>
          </p:grpSpPr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82D7B9A1-D76F-4E3F-95AF-D02766987A0E}"/>
                  </a:ext>
                </a:extLst>
              </p:cNvPr>
              <p:cNvSpPr/>
              <p:nvPr/>
            </p:nvSpPr>
            <p:spPr>
              <a:xfrm rot="10800000">
                <a:off x="642877" y="965723"/>
                <a:ext cx="106334" cy="91667"/>
              </a:xfrm>
              <a:prstGeom prst="triangle">
                <a:avLst/>
              </a:prstGeom>
              <a:solidFill>
                <a:srgbClr val="00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/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A64F57CB-527F-4753-B87D-7C8FB03118A3}"/>
                  </a:ext>
                </a:extLst>
              </p:cNvPr>
              <p:cNvSpPr/>
              <p:nvPr/>
            </p:nvSpPr>
            <p:spPr>
              <a:xfrm rot="10800000">
                <a:off x="647190" y="944664"/>
                <a:ext cx="100800" cy="864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9" name="그림 18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2B8E4B80-4B4D-458D-B47A-F130B60A7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9" y="365893"/>
            <a:ext cx="1054836" cy="177755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09706FD-5C58-4868-8213-FCCFD768B60B}"/>
              </a:ext>
            </a:extLst>
          </p:cNvPr>
          <p:cNvSpPr/>
          <p:nvPr userDrawn="1"/>
        </p:nvSpPr>
        <p:spPr>
          <a:xfrm flipH="1">
            <a:off x="378001" y="290050"/>
            <a:ext cx="87927" cy="87927"/>
          </a:xfrm>
          <a:prstGeom prst="ellipse">
            <a:avLst/>
          </a:prstGeom>
          <a:solidFill>
            <a:srgbClr val="A2D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1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2475" y="6339603"/>
            <a:ext cx="622995" cy="288000"/>
          </a:xfrm>
        </p:spPr>
        <p:txBody>
          <a:bodyPr/>
          <a:lstStyle>
            <a:lvl1pPr>
              <a:defRPr sz="1000"/>
            </a:lvl1pPr>
          </a:lstStyle>
          <a:p>
            <a:fld id="{300AF967-8B2A-433A-9C60-769DDB2D8DDD}" type="slidenum">
              <a:rPr lang="ko-KR" altLang="en-US" smtClean="0">
                <a:solidFill>
                  <a:srgbClr val="04192D"/>
                </a:solidFill>
              </a:rPr>
              <a:pPr/>
              <a:t>‹#›</a:t>
            </a:fld>
            <a:endParaRPr lang="ko-KR" altLang="en-US" dirty="0">
              <a:solidFill>
                <a:srgbClr val="04192D"/>
              </a:solidFill>
            </a:endParaRPr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5"/>
          </p:nvPr>
        </p:nvSpPr>
        <p:spPr>
          <a:xfrm>
            <a:off x="352801" y="411264"/>
            <a:ext cx="8128186" cy="323850"/>
          </a:xfrm>
        </p:spPr>
        <p:txBody>
          <a:bodyPr lIns="36000" tIns="36000" rIns="36000" bIns="36000">
            <a:noAutofit/>
          </a:bodyPr>
          <a:lstStyle>
            <a:lvl1pPr marL="0" indent="0">
              <a:buNone/>
              <a:defRPr sz="2000" b="1">
                <a:solidFill>
                  <a:srgbClr val="04192D"/>
                </a:solidFill>
              </a:defRPr>
            </a:lvl1pPr>
          </a:lstStyle>
          <a:p>
            <a:pPr lvl="0"/>
            <a:endParaRPr lang="ko-KR" altLang="en-US"/>
          </a:p>
        </p:txBody>
      </p:sp>
      <p:grpSp>
        <p:nvGrpSpPr>
          <p:cNvPr id="28" name="그룹 27"/>
          <p:cNvGrpSpPr/>
          <p:nvPr userDrawn="1"/>
        </p:nvGrpSpPr>
        <p:grpSpPr>
          <a:xfrm>
            <a:off x="363113" y="747923"/>
            <a:ext cx="9183022" cy="112726"/>
            <a:chOff x="453600" y="916242"/>
            <a:chExt cx="11302181" cy="11272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AEF0572-E320-41DD-B779-5C5CDB3E30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53600" y="939600"/>
              <a:ext cx="11302181" cy="0"/>
            </a:xfrm>
            <a:prstGeom prst="line">
              <a:avLst/>
            </a:prstGeom>
            <a:ln w="12700">
              <a:solidFill>
                <a:srgbClr val="0025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98348F5-7F3F-42B8-8328-6CF8D35945FC}"/>
                </a:ext>
              </a:extLst>
            </p:cNvPr>
            <p:cNvGrpSpPr/>
            <p:nvPr userDrawn="1"/>
          </p:nvGrpSpPr>
          <p:grpSpPr>
            <a:xfrm>
              <a:off x="660808" y="916242"/>
              <a:ext cx="106334" cy="112726"/>
              <a:chOff x="642877" y="944664"/>
              <a:chExt cx="106334" cy="112726"/>
            </a:xfrm>
          </p:grpSpPr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82D7B9A1-D76F-4E3F-95AF-D02766987A0E}"/>
                  </a:ext>
                </a:extLst>
              </p:cNvPr>
              <p:cNvSpPr/>
              <p:nvPr/>
            </p:nvSpPr>
            <p:spPr>
              <a:xfrm rot="10800000">
                <a:off x="642877" y="965723"/>
                <a:ext cx="106334" cy="91667"/>
              </a:xfrm>
              <a:prstGeom prst="triangle">
                <a:avLst/>
              </a:prstGeom>
              <a:solidFill>
                <a:srgbClr val="00253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/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A64F57CB-527F-4753-B87D-7C8FB03118A3}"/>
                  </a:ext>
                </a:extLst>
              </p:cNvPr>
              <p:cNvSpPr/>
              <p:nvPr/>
            </p:nvSpPr>
            <p:spPr>
              <a:xfrm rot="10800000">
                <a:off x="647190" y="944664"/>
                <a:ext cx="100800" cy="86400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2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9" name="그림 18" descr="그리기, 표지판, 음식이(가) 표시된 사진&#10;&#10;자동 생성된 설명">
            <a:extLst>
              <a:ext uri="{FF2B5EF4-FFF2-40B4-BE49-F238E27FC236}">
                <a16:creationId xmlns:a16="http://schemas.microsoft.com/office/drawing/2014/main" id="{2B8E4B80-4B4D-458D-B47A-F130B60A7F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299" y="365893"/>
            <a:ext cx="1054836" cy="177755"/>
          </a:xfrm>
          <a:prstGeom prst="rect">
            <a:avLst/>
          </a:prstGeom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B09706FD-5C58-4868-8213-FCCFD768B60B}"/>
              </a:ext>
            </a:extLst>
          </p:cNvPr>
          <p:cNvSpPr/>
          <p:nvPr userDrawn="1"/>
        </p:nvSpPr>
        <p:spPr>
          <a:xfrm flipH="1">
            <a:off x="378001" y="290050"/>
            <a:ext cx="87927" cy="87927"/>
          </a:xfrm>
          <a:prstGeom prst="ellipse">
            <a:avLst/>
          </a:prstGeom>
          <a:solidFill>
            <a:srgbClr val="A2D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6"/>
          </p:nvPr>
        </p:nvSpPr>
        <p:spPr>
          <a:xfrm>
            <a:off x="574665" y="928387"/>
            <a:ext cx="8833500" cy="792000"/>
          </a:xfrm>
        </p:spPr>
        <p:txBody>
          <a:bodyPr lIns="36000" tIns="36000" rIns="36000" bIns="36000" anchor="ctr">
            <a:noAutofit/>
          </a:bodyPr>
          <a:lstStyle>
            <a:lvl1pPr marL="0" indent="0">
              <a:lnSpc>
                <a:spcPct val="150000"/>
              </a:lnSpc>
              <a:buNone/>
              <a:defRPr sz="1100">
                <a:latin typeface="+mn-ea"/>
                <a:ea typeface="+mn-ea"/>
              </a:defRPr>
            </a:lvl1pPr>
          </a:lstStyle>
          <a:p>
            <a:pPr lvl="0"/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52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뒤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1D8F1DC-6A1F-41D1-A8AF-45BC7CE4F58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531" y="410634"/>
            <a:ext cx="750735" cy="54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3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871192" y="2484000"/>
            <a:ext cx="4163616" cy="936000"/>
          </a:xfrm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  <p:sp>
        <p:nvSpPr>
          <p:cNvPr id="14" name="텍스트 개체 틀 4"/>
          <p:cNvSpPr>
            <a:spLocks noGrp="1"/>
          </p:cNvSpPr>
          <p:nvPr>
            <p:ph type="body" sz="quarter" idx="12"/>
          </p:nvPr>
        </p:nvSpPr>
        <p:spPr>
          <a:xfrm>
            <a:off x="3063000" y="3564000"/>
            <a:ext cx="3780000" cy="432000"/>
          </a:xfrm>
        </p:spPr>
        <p:txBody>
          <a:bodyPr lIns="36000" tIns="36000" rIns="36000" bIns="36000" anchor="ctr">
            <a:noAutofit/>
          </a:bodyPr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14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30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5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5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AF967-8B2A-433A-9C60-769DDB2D8DD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158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0" r:id="rId2"/>
    <p:sldLayoutId id="2147483709" r:id="rId3"/>
    <p:sldLayoutId id="2147483705" r:id="rId4"/>
    <p:sldLayoutId id="2147483706" r:id="rId5"/>
    <p:sldLayoutId id="2147483708" r:id="rId6"/>
  </p:sldLayoutIdLst>
  <p:hf hdr="0" ftr="0" dt="0"/>
  <p:txStyles>
    <p:titleStyle>
      <a:lvl1pPr algn="l" defTabSz="914374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3" indent="-228593" algn="l" defTabSz="914374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0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67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54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1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28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15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02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89" indent="-228593" algn="l" defTabSz="914374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7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4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1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48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35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22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09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96" algn="l" defTabSz="914374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2.wdp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Gemiso APC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2988733" y="3327063"/>
            <a:ext cx="5537201" cy="756000"/>
          </a:xfrm>
        </p:spPr>
        <p:txBody>
          <a:bodyPr/>
          <a:lstStyle/>
          <a:p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주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 err="1">
                <a:latin typeface="+mn-ea"/>
              </a:rPr>
              <a:t>제머나이소프트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30504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B1A5AD15-5F1F-417C-BC27-C5BF8E14C24E}"/>
              </a:ext>
            </a:extLst>
          </p:cNvPr>
          <p:cNvSpPr/>
          <p:nvPr/>
        </p:nvSpPr>
        <p:spPr>
          <a:xfrm>
            <a:off x="526078" y="3119931"/>
            <a:ext cx="8949751" cy="3524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7DD24E82-1012-4AB4-8E96-D2CE46769659}"/>
              </a:ext>
            </a:extLst>
          </p:cNvPr>
          <p:cNvSpPr/>
          <p:nvPr/>
        </p:nvSpPr>
        <p:spPr>
          <a:xfrm>
            <a:off x="507000" y="3038323"/>
            <a:ext cx="8929552" cy="3567174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70000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</a:p>
        </p:txBody>
      </p:sp>
      <p:sp>
        <p:nvSpPr>
          <p:cNvPr id="54" name="사다리꼴 53">
            <a:extLst>
              <a:ext uri="{FF2B5EF4-FFF2-40B4-BE49-F238E27FC236}">
                <a16:creationId xmlns:a16="http://schemas.microsoft.com/office/drawing/2014/main" id="{65F34956-C282-480F-8AE9-55765CB592BB}"/>
              </a:ext>
            </a:extLst>
          </p:cNvPr>
          <p:cNvSpPr/>
          <p:nvPr/>
        </p:nvSpPr>
        <p:spPr>
          <a:xfrm rot="16200000">
            <a:off x="1973908" y="4197788"/>
            <a:ext cx="2852775" cy="1145147"/>
          </a:xfrm>
          <a:prstGeom prst="trapezoid">
            <a:avLst>
              <a:gd name="adj" fmla="val 99347"/>
            </a:avLst>
          </a:prstGeom>
          <a:gradFill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2" name="Google Shape;222;p16">
            <a:extLst>
              <a:ext uri="{FF2B5EF4-FFF2-40B4-BE49-F238E27FC236}">
                <a16:creationId xmlns:a16="http://schemas.microsoft.com/office/drawing/2014/main" id="{949AA74F-583D-419D-9D61-365BDA823865}"/>
              </a:ext>
            </a:extLst>
          </p:cNvPr>
          <p:cNvCxnSpPr>
            <a:cxnSpLocks/>
          </p:cNvCxnSpPr>
          <p:nvPr/>
        </p:nvCxnSpPr>
        <p:spPr>
          <a:xfrm>
            <a:off x="1062243" y="4882285"/>
            <a:ext cx="0" cy="680315"/>
          </a:xfrm>
          <a:prstGeom prst="straightConnector1">
            <a:avLst/>
          </a:prstGeom>
          <a:noFill/>
          <a:ln w="22225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8D44E825-942B-440A-8B66-43D9E2BC52D5}"/>
              </a:ext>
            </a:extLst>
          </p:cNvPr>
          <p:cNvGrpSpPr/>
          <p:nvPr/>
        </p:nvGrpSpPr>
        <p:grpSpPr>
          <a:xfrm>
            <a:off x="699147" y="3251372"/>
            <a:ext cx="718614" cy="646394"/>
            <a:chOff x="1713688" y="2807830"/>
            <a:chExt cx="718614" cy="646394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40DFD1D-1ABD-4BE3-9DE8-DCC2758BB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688" y="2807830"/>
              <a:ext cx="718614" cy="429485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0A404E2-62E7-45D8-9020-FA4306D5968B}"/>
                </a:ext>
              </a:extLst>
            </p:cNvPr>
            <p:cNvSpPr txBox="1"/>
            <p:nvPr/>
          </p:nvSpPr>
          <p:spPr>
            <a:xfrm>
              <a:off x="1755820" y="3223392"/>
              <a:ext cx="5645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 #1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E365B93-88F8-4390-B691-C8252899945D}"/>
              </a:ext>
            </a:extLst>
          </p:cNvPr>
          <p:cNvGrpSpPr/>
          <p:nvPr/>
        </p:nvGrpSpPr>
        <p:grpSpPr>
          <a:xfrm>
            <a:off x="699147" y="4093532"/>
            <a:ext cx="718614" cy="646394"/>
            <a:chOff x="1713688" y="3478057"/>
            <a:chExt cx="718614" cy="64639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093123E-6CFA-4173-95AA-997E0BFD3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688" y="3478057"/>
              <a:ext cx="718614" cy="4294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1F56083-BC03-4E86-ADFB-18ECA4AA1B1D}"/>
                </a:ext>
              </a:extLst>
            </p:cNvPr>
            <p:cNvSpPr txBox="1"/>
            <p:nvPr/>
          </p:nvSpPr>
          <p:spPr>
            <a:xfrm>
              <a:off x="1755820" y="3893619"/>
              <a:ext cx="56457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 #2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04B11A2-DA8B-43E6-945C-0A9E8FC04DF3}"/>
              </a:ext>
            </a:extLst>
          </p:cNvPr>
          <p:cNvGrpSpPr/>
          <p:nvPr/>
        </p:nvGrpSpPr>
        <p:grpSpPr>
          <a:xfrm>
            <a:off x="699147" y="5687484"/>
            <a:ext cx="718614" cy="646394"/>
            <a:chOff x="1713688" y="5464395"/>
            <a:chExt cx="718614" cy="64639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9CC52F3-C992-4439-84BC-6BF1306EB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688" y="5464395"/>
              <a:ext cx="718614" cy="429485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7BB384-6DAB-4F4F-9561-F119B09283FD}"/>
                </a:ext>
              </a:extLst>
            </p:cNvPr>
            <p:cNvSpPr txBox="1"/>
            <p:nvPr/>
          </p:nvSpPr>
          <p:spPr>
            <a:xfrm>
              <a:off x="1754217" y="5879957"/>
              <a:ext cx="56778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 #n</a:t>
              </a:r>
              <a:endPara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572837B-CB6C-44A1-A8B3-2F13D8D38CDC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1417761" y="3466115"/>
            <a:ext cx="562274" cy="128696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9A4F120-051E-46E7-AC99-3D5B7615B300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1417761" y="4308275"/>
            <a:ext cx="562274" cy="444803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9CACF758-D800-428D-8236-4AF644FC548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1417761" y="4753078"/>
            <a:ext cx="562274" cy="1149149"/>
          </a:xfrm>
          <a:prstGeom prst="line">
            <a:avLst/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1A0335A5-827D-4612-9DE9-12411B4E90CD}"/>
              </a:ext>
            </a:extLst>
          </p:cNvPr>
          <p:cNvGrpSpPr/>
          <p:nvPr/>
        </p:nvGrpSpPr>
        <p:grpSpPr>
          <a:xfrm>
            <a:off x="1968674" y="4465750"/>
            <a:ext cx="1246654" cy="986702"/>
            <a:chOff x="4234386" y="3478057"/>
            <a:chExt cx="1245806" cy="98603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437F180-DFC2-42A5-82DD-D7729923D5D7}"/>
                </a:ext>
              </a:extLst>
            </p:cNvPr>
            <p:cNvSpPr txBox="1"/>
            <p:nvPr/>
          </p:nvSpPr>
          <p:spPr>
            <a:xfrm>
              <a:off x="4584787" y="4210172"/>
              <a:ext cx="48763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MCC</a:t>
              </a:r>
              <a:endPara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A6316801-00F2-4FE0-A801-C949C3DA3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4386" y="3478057"/>
              <a:ext cx="1245806" cy="744565"/>
            </a:xfrm>
            <a:prstGeom prst="rect">
              <a:avLst/>
            </a:prstGeom>
          </p:spPr>
        </p:pic>
      </p:grpSp>
      <p:sp>
        <p:nvSpPr>
          <p:cNvPr id="40" name="텍스트 개체 틀 1">
            <a:extLst>
              <a:ext uri="{FF2B5EF4-FFF2-40B4-BE49-F238E27FC236}">
                <a16:creationId xmlns:a16="http://schemas.microsoft.com/office/drawing/2014/main" id="{6128A64E-27C9-43B7-BD35-6CCD076ACCE4}"/>
              </a:ext>
            </a:extLst>
          </p:cNvPr>
          <p:cNvSpPr txBox="1">
            <a:spLocks/>
          </p:cNvSpPr>
          <p:nvPr/>
        </p:nvSpPr>
        <p:spPr>
          <a:xfrm>
            <a:off x="536250" y="951826"/>
            <a:ext cx="8833500" cy="903188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4) MCC (Multi Channel Controller)</a:t>
            </a:r>
            <a:endParaRPr lang="en-US" altLang="ko-KR" sz="14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다채널 구성 시에는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통한 모니터링에는 한계가 있을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그러한 어려움을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통하여 해결할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채널에 대한 모니터링을 한눈에 할 수 있어 장애에 빠르게 대응하여 시스템을 안정적으로 운용할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41" name="텍스트 개체 틀 1">
            <a:extLst>
              <a:ext uri="{FF2B5EF4-FFF2-40B4-BE49-F238E27FC236}">
                <a16:creationId xmlns:a16="http://schemas.microsoft.com/office/drawing/2014/main" id="{491B697E-9F68-4906-BF9F-DD6D3FED2F32}"/>
              </a:ext>
            </a:extLst>
          </p:cNvPr>
          <p:cNvSpPr txBox="1">
            <a:spLocks/>
          </p:cNvSpPr>
          <p:nvPr/>
        </p:nvSpPr>
        <p:spPr>
          <a:xfrm>
            <a:off x="536249" y="1977149"/>
            <a:ext cx="8862751" cy="894678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타임라인 형태의 전체 채널 송출 이벤트 상태 모니터링 화면 제공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세부 내용 확인 가능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채널에서 사용하는 장비 상태 모니터링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4DCED9E-5231-41BA-9118-945F23BFDDBB}"/>
              </a:ext>
            </a:extLst>
          </p:cNvPr>
          <p:cNvSpPr/>
          <p:nvPr/>
        </p:nvSpPr>
        <p:spPr>
          <a:xfrm>
            <a:off x="3972870" y="3326691"/>
            <a:ext cx="5322262" cy="28527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tx1"/>
                </a:solidFill>
                <a:latin typeface="+mj-ea"/>
                <a:ea typeface="+mj-ea"/>
              </a:rPr>
              <a:t>MCC</a:t>
            </a:r>
          </a:p>
          <a:p>
            <a:pPr algn="ctr"/>
            <a:r>
              <a:rPr lang="ko-KR" altLang="en-US" sz="2400" b="1" dirty="0">
                <a:solidFill>
                  <a:schemeClr val="tx1"/>
                </a:solidFill>
                <a:latin typeface="+mj-ea"/>
                <a:ea typeface="+mj-ea"/>
              </a:rPr>
              <a:t>스크린샷 추가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FD3C3B-117C-4CE2-BEBE-887CB58EE3A7}"/>
              </a:ext>
            </a:extLst>
          </p:cNvPr>
          <p:cNvSpPr/>
          <p:nvPr/>
        </p:nvSpPr>
        <p:spPr>
          <a:xfrm>
            <a:off x="1999113" y="4492593"/>
            <a:ext cx="808167" cy="5322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+mj-ea"/>
                <a:ea typeface="+mj-ea"/>
              </a:rPr>
              <a:t>MCC </a:t>
            </a:r>
            <a:r>
              <a:rPr lang="ko-KR" altLang="en-US" sz="1400" b="1" dirty="0">
                <a:solidFill>
                  <a:schemeClr val="tx1"/>
                </a:solidFill>
                <a:latin typeface="+mj-ea"/>
                <a:ea typeface="+mj-ea"/>
              </a:rPr>
              <a:t>화면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8837574-6314-4A6E-9393-BE107A862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" y="3264683"/>
            <a:ext cx="473869" cy="309573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0CCC4A1B-0447-4D5F-BC9F-A41F2C7E5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" y="4108304"/>
            <a:ext cx="473869" cy="3095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028660C-7443-42F3-9179-C3BF1433FC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3" y="5704056"/>
            <a:ext cx="473869" cy="309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33C04A-48DE-4D3B-AC44-22B676E317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870" y="3333213"/>
            <a:ext cx="5322262" cy="288289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E0F18444-9E35-4A23-8DEF-603B2561F6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115" y="4495351"/>
            <a:ext cx="824165" cy="52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4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2A2C2D-F018-4A45-BA80-9412EDB64007}"/>
              </a:ext>
            </a:extLst>
          </p:cNvPr>
          <p:cNvGrpSpPr/>
          <p:nvPr/>
        </p:nvGrpSpPr>
        <p:grpSpPr>
          <a:xfrm>
            <a:off x="539610" y="1949827"/>
            <a:ext cx="8903609" cy="4720817"/>
            <a:chOff x="367667" y="1921182"/>
            <a:chExt cx="9246490" cy="472081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F9E3919-266A-483A-B535-DE401A8E3A3F}"/>
                </a:ext>
              </a:extLst>
            </p:cNvPr>
            <p:cNvSpPr/>
            <p:nvPr/>
          </p:nvSpPr>
          <p:spPr>
            <a:xfrm>
              <a:off x="413519" y="1955164"/>
              <a:ext cx="9200638" cy="46868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ED7B5C-90E9-4931-AD13-80BE8BF50ABA}"/>
                </a:ext>
              </a:extLst>
            </p:cNvPr>
            <p:cNvSpPr/>
            <p:nvPr/>
          </p:nvSpPr>
          <p:spPr>
            <a:xfrm>
              <a:off x="367667" y="1921182"/>
              <a:ext cx="9200638" cy="4686835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73676" y="6642000"/>
            <a:ext cx="622995" cy="216000"/>
          </a:xfrm>
        </p:spPr>
        <p:txBody>
          <a:bodyPr/>
          <a:lstStyle/>
          <a:p>
            <a:fld id="{300AF967-8B2A-433A-9C60-769DDB2D8DDD}" type="slidenum">
              <a:rPr lang="ko-KR" altLang="en-US" sz="1000" smtClean="0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11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방안</a:t>
            </a:r>
          </a:p>
        </p:txBody>
      </p:sp>
      <p:sp>
        <p:nvSpPr>
          <p:cNvPr id="30" name="텍스트 개체 틀 1">
            <a:extLst>
              <a:ext uri="{FF2B5EF4-FFF2-40B4-BE49-F238E27FC236}">
                <a16:creationId xmlns:a16="http://schemas.microsoft.com/office/drawing/2014/main" id="{F13509E4-6537-4206-A137-3A66D7341A5F}"/>
              </a:ext>
            </a:extLst>
          </p:cNvPr>
          <p:cNvSpPr txBox="1">
            <a:spLocks/>
          </p:cNvSpPr>
          <p:nvPr/>
        </p:nvSpPr>
        <p:spPr>
          <a:xfrm>
            <a:off x="574665" y="928387"/>
            <a:ext cx="8833500" cy="80197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DCS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방안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구성 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백업은 메인의 동작 상태를 실시간으로 확인하고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Connection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자동으로 전환하여 문제발생 시에도 무중단 송출이 가능합니다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더욱 안전한 시스템을 위한 다중화 구성도 가능합니다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769363C-DC07-491F-A5BE-02C8E691A15B}"/>
              </a:ext>
            </a:extLst>
          </p:cNvPr>
          <p:cNvSpPr txBox="1">
            <a:spLocks/>
          </p:cNvSpPr>
          <p:nvPr/>
        </p:nvSpPr>
        <p:spPr>
          <a:xfrm>
            <a:off x="760921" y="2173736"/>
            <a:ext cx="2895378" cy="4273000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 발생 시 전환 과정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백업은 실시간으로 메인 상태 확인 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장비 장애 발생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 발생 감지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백업은 메인으로 자동 전환되어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방송장비 제어 수행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장애가 발생한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재시작 후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백업으로 전환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백업으로 전환된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메인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모든 이벤트를 수신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783FD8-1642-4003-84BC-91AC5A242D6D}"/>
              </a:ext>
            </a:extLst>
          </p:cNvPr>
          <p:cNvSpPr/>
          <p:nvPr/>
        </p:nvSpPr>
        <p:spPr>
          <a:xfrm>
            <a:off x="4016064" y="2173736"/>
            <a:ext cx="1983580" cy="427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454172-DD31-483C-B689-A4E3603F0A0F}"/>
              </a:ext>
            </a:extLst>
          </p:cNvPr>
          <p:cNvSpPr/>
          <p:nvPr/>
        </p:nvSpPr>
        <p:spPr>
          <a:xfrm>
            <a:off x="4464495" y="3923759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재시작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전환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8EC6461-F267-408E-A37C-C95551EF57BB}"/>
              </a:ext>
            </a:extLst>
          </p:cNvPr>
          <p:cNvSpPr/>
          <p:nvPr/>
        </p:nvSpPr>
        <p:spPr>
          <a:xfrm>
            <a:off x="4464964" y="5248004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kumimoji="0" lang="ko-KR" altLang="en-US" sz="12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이벤트</a:t>
            </a:r>
            <a:endParaRPr kumimoji="0" lang="en-US" altLang="ko-KR" sz="12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kern="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수신</a:t>
            </a:r>
            <a:endParaRPr kumimoji="0" lang="en-US" altLang="ko-KR" sz="1200" b="1" kern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76D095-1107-4C68-9C46-0283A71B345F}"/>
              </a:ext>
            </a:extLst>
          </p:cNvPr>
          <p:cNvSpPr/>
          <p:nvPr/>
        </p:nvSpPr>
        <p:spPr>
          <a:xfrm>
            <a:off x="6890874" y="2173736"/>
            <a:ext cx="1983580" cy="427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1E6D80B8-D4C2-43B6-8241-C612A9FE2A8D}"/>
              </a:ext>
            </a:extLst>
          </p:cNvPr>
          <p:cNvSpPr/>
          <p:nvPr/>
        </p:nvSpPr>
        <p:spPr>
          <a:xfrm>
            <a:off x="7277215" y="2618911"/>
            <a:ext cx="1224135" cy="754552"/>
          </a:xfrm>
          <a:prstGeom prst="diamond">
            <a:avLst/>
          </a:prstGeom>
          <a:solidFill>
            <a:schemeClr val="bg1"/>
          </a:solidFill>
          <a:ln w="19050" cap="sq" cmpd="sng">
            <a:solidFill>
              <a:srgbClr val="44546A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실시간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/>
            <a:r>
              <a:rPr kumimoji="0"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상태 체크</a:t>
            </a:r>
            <a:endParaRPr kumimoji="0" lang="ko-KR" altLang="ko-KR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6633AAA-C444-4A70-9560-E31AFB5FB7D0}"/>
              </a:ext>
            </a:extLst>
          </p:cNvPr>
          <p:cNvCxnSpPr>
            <a:cxnSpLocks/>
          </p:cNvCxnSpPr>
          <p:nvPr/>
        </p:nvCxnSpPr>
        <p:spPr>
          <a:xfrm>
            <a:off x="8461592" y="5766784"/>
            <a:ext cx="851592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7648F0-FE27-41D1-9C8E-7AA7DE4D6FC7}"/>
              </a:ext>
            </a:extLst>
          </p:cNvPr>
          <p:cNvSpPr txBox="1"/>
          <p:nvPr/>
        </p:nvSpPr>
        <p:spPr>
          <a:xfrm>
            <a:off x="8471681" y="5505174"/>
            <a:ext cx="8247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장비 제어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867B5-9ADB-4430-A813-141FE5F7DB6F}"/>
              </a:ext>
            </a:extLst>
          </p:cNvPr>
          <p:cNvSpPr txBox="1"/>
          <p:nvPr/>
        </p:nvSpPr>
        <p:spPr>
          <a:xfrm>
            <a:off x="5932940" y="2700351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① 상태 체크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7FB204E-F796-41A4-A7A8-03B866568867}"/>
              </a:ext>
            </a:extLst>
          </p:cNvPr>
          <p:cNvCxnSpPr>
            <a:cxnSpLocks/>
          </p:cNvCxnSpPr>
          <p:nvPr/>
        </p:nvCxnSpPr>
        <p:spPr>
          <a:xfrm>
            <a:off x="5007853" y="3343493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F362D4-5E4E-48CD-8134-88F175A81893}"/>
              </a:ext>
            </a:extLst>
          </p:cNvPr>
          <p:cNvCxnSpPr>
            <a:cxnSpLocks/>
          </p:cNvCxnSpPr>
          <p:nvPr/>
        </p:nvCxnSpPr>
        <p:spPr>
          <a:xfrm>
            <a:off x="7900167" y="4684154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BE222-243A-4487-A4C0-4B52ABBD0D59}"/>
              </a:ext>
            </a:extLst>
          </p:cNvPr>
          <p:cNvSpPr/>
          <p:nvPr/>
        </p:nvSpPr>
        <p:spPr>
          <a:xfrm>
            <a:off x="7303735" y="5250866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메인 전환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95B212A-9EBD-4BC7-92E2-62FA8F91DCA4}"/>
              </a:ext>
            </a:extLst>
          </p:cNvPr>
          <p:cNvCxnSpPr>
            <a:cxnSpLocks/>
          </p:cNvCxnSpPr>
          <p:nvPr/>
        </p:nvCxnSpPr>
        <p:spPr>
          <a:xfrm>
            <a:off x="5608634" y="2999720"/>
            <a:ext cx="166858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F11F4-CE93-469D-ABB8-78843FE6A826}"/>
              </a:ext>
            </a:extLst>
          </p:cNvPr>
          <p:cNvSpPr/>
          <p:nvPr/>
        </p:nvSpPr>
        <p:spPr>
          <a:xfrm>
            <a:off x="7303735" y="3940175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장애 발생 감지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02A1B9-B94A-44CE-8B0D-D0970E1231E6}"/>
              </a:ext>
            </a:extLst>
          </p:cNvPr>
          <p:cNvSpPr/>
          <p:nvPr/>
        </p:nvSpPr>
        <p:spPr>
          <a:xfrm>
            <a:off x="4407073" y="2599514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작동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B1D6181-FA02-4547-8C14-99BCF3488953}"/>
              </a:ext>
            </a:extLst>
          </p:cNvPr>
          <p:cNvCxnSpPr>
            <a:cxnSpLocks/>
          </p:cNvCxnSpPr>
          <p:nvPr/>
        </p:nvCxnSpPr>
        <p:spPr>
          <a:xfrm>
            <a:off x="5007853" y="4684154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8A13C5-2AF4-49DF-B774-51483BF56BF1}"/>
              </a:ext>
            </a:extLst>
          </p:cNvPr>
          <p:cNvCxnSpPr>
            <a:cxnSpLocks/>
          </p:cNvCxnSpPr>
          <p:nvPr/>
        </p:nvCxnSpPr>
        <p:spPr>
          <a:xfrm>
            <a:off x="7882664" y="3343493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폭발: 8pt 48">
            <a:extLst>
              <a:ext uri="{FF2B5EF4-FFF2-40B4-BE49-F238E27FC236}">
                <a16:creationId xmlns:a16="http://schemas.microsoft.com/office/drawing/2014/main" id="{DC2AB1CD-E158-49CD-B98A-BC079DB75739}"/>
              </a:ext>
            </a:extLst>
          </p:cNvPr>
          <p:cNvSpPr/>
          <p:nvPr/>
        </p:nvSpPr>
        <p:spPr>
          <a:xfrm>
            <a:off x="4860291" y="3242046"/>
            <a:ext cx="295123" cy="256646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7325F-F2F1-4706-AF39-E0E9BC8C2D57}"/>
              </a:ext>
            </a:extLst>
          </p:cNvPr>
          <p:cNvSpPr txBox="1"/>
          <p:nvPr/>
        </p:nvSpPr>
        <p:spPr>
          <a:xfrm>
            <a:off x="4973225" y="3429418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ko-KR" altLang="en-US" sz="1200" b="1" dirty="0">
                <a:solidFill>
                  <a:srgbClr val="FF0000"/>
                </a:solidFill>
              </a:rPr>
              <a:t>장애 발생</a:t>
            </a:r>
          </a:p>
        </p:txBody>
      </p:sp>
    </p:spTree>
    <p:extLst>
      <p:ext uri="{BB962C8B-B14F-4D97-AF65-F5344CB8AC3E}">
        <p14:creationId xmlns:p14="http://schemas.microsoft.com/office/powerpoint/2010/main" val="3420884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02A2C2D-F018-4A45-BA80-9412EDB64007}"/>
              </a:ext>
            </a:extLst>
          </p:cNvPr>
          <p:cNvGrpSpPr/>
          <p:nvPr/>
        </p:nvGrpSpPr>
        <p:grpSpPr>
          <a:xfrm>
            <a:off x="539610" y="1988739"/>
            <a:ext cx="8903609" cy="4720817"/>
            <a:chOff x="367667" y="1921182"/>
            <a:chExt cx="9246490" cy="4720817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2F9E3919-266A-483A-B535-DE401A8E3A3F}"/>
                </a:ext>
              </a:extLst>
            </p:cNvPr>
            <p:cNvSpPr/>
            <p:nvPr/>
          </p:nvSpPr>
          <p:spPr>
            <a:xfrm>
              <a:off x="413519" y="1955164"/>
              <a:ext cx="9200638" cy="46868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D9ED7B5C-90E9-4931-AD13-80BE8BF50ABA}"/>
                </a:ext>
              </a:extLst>
            </p:cNvPr>
            <p:cNvSpPr/>
            <p:nvPr/>
          </p:nvSpPr>
          <p:spPr>
            <a:xfrm>
              <a:off x="367667" y="1921182"/>
              <a:ext cx="9200638" cy="4686835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73676" y="6642000"/>
            <a:ext cx="622995" cy="216000"/>
          </a:xfrm>
        </p:spPr>
        <p:txBody>
          <a:bodyPr/>
          <a:lstStyle/>
          <a:p>
            <a:fld id="{300AF967-8B2A-433A-9C60-769DDB2D8DDD}" type="slidenum">
              <a:rPr lang="ko-KR" altLang="en-US" sz="1000" smtClean="0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12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방안</a:t>
            </a:r>
          </a:p>
        </p:txBody>
      </p:sp>
      <p:sp>
        <p:nvSpPr>
          <p:cNvPr id="30" name="텍스트 개체 틀 1">
            <a:extLst>
              <a:ext uri="{FF2B5EF4-FFF2-40B4-BE49-F238E27FC236}">
                <a16:creationId xmlns:a16="http://schemas.microsoft.com/office/drawing/2014/main" id="{F13509E4-6537-4206-A137-3A66D7341A5F}"/>
              </a:ext>
            </a:extLst>
          </p:cNvPr>
          <p:cNvSpPr txBox="1">
            <a:spLocks/>
          </p:cNvSpPr>
          <p:nvPr/>
        </p:nvSpPr>
        <p:spPr>
          <a:xfrm>
            <a:off x="574665" y="928387"/>
            <a:ext cx="8833500" cy="969497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SEC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방안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SEC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메인이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운행을 시작하면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백업에서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메인의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이벤트를 불러옵니다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DCS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마찬가지로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백업은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메인의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동작 상태를 실시간으로 확인하고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제어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Connection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자동으로 전환하여 문제발생 시에도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무중단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송출이 가능합니다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더욱 안전한 시스템을 위한 다중화 구성도 가능합니다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34" name="텍스트 개체 틀 1">
            <a:extLst>
              <a:ext uri="{FF2B5EF4-FFF2-40B4-BE49-F238E27FC236}">
                <a16:creationId xmlns:a16="http://schemas.microsoft.com/office/drawing/2014/main" id="{8769363C-DC07-491F-A5BE-02C8E691A15B}"/>
              </a:ext>
            </a:extLst>
          </p:cNvPr>
          <p:cNvSpPr txBox="1">
            <a:spLocks/>
          </p:cNvSpPr>
          <p:nvPr/>
        </p:nvSpPr>
        <p:spPr>
          <a:xfrm>
            <a:off x="760921" y="2212648"/>
            <a:ext cx="2895378" cy="4273000"/>
          </a:xfrm>
          <a:prstGeom prst="rect">
            <a:avLst/>
          </a:prstGeom>
          <a:solidFill>
            <a:schemeClr val="bg1"/>
          </a:solidFill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[</a:t>
            </a:r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 발생 시 전환 과정</a:t>
            </a:r>
            <a:r>
              <a:rPr lang="en-US" altLang="ko-KR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 </a:t>
            </a:r>
          </a:p>
          <a:p>
            <a:r>
              <a:rPr lang="ko-KR" altLang="en-US" sz="13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백업은 실시간으로 메인 상태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메인 장비 장애 발생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장애 발생 감지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④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백업은 메인으로 자동 전환되어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DCS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제어 수행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장애가 발생한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메인은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재시작 후 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 백업으로 전환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0783FD8-1642-4003-84BC-91AC5A242D6D}"/>
              </a:ext>
            </a:extLst>
          </p:cNvPr>
          <p:cNvSpPr/>
          <p:nvPr/>
        </p:nvSpPr>
        <p:spPr>
          <a:xfrm>
            <a:off x="4016064" y="2212648"/>
            <a:ext cx="1983580" cy="427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BC454172-DD31-483C-B689-A4E3603F0A0F}"/>
              </a:ext>
            </a:extLst>
          </p:cNvPr>
          <p:cNvSpPr/>
          <p:nvPr/>
        </p:nvSpPr>
        <p:spPr>
          <a:xfrm>
            <a:off x="4464495" y="3962671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 재시작</a:t>
            </a: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전환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276D095-1107-4C68-9C46-0283A71B345F}"/>
              </a:ext>
            </a:extLst>
          </p:cNvPr>
          <p:cNvSpPr/>
          <p:nvPr/>
        </p:nvSpPr>
        <p:spPr>
          <a:xfrm>
            <a:off x="6890874" y="2212648"/>
            <a:ext cx="1983580" cy="4273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Backup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다이아몬드 64">
            <a:extLst>
              <a:ext uri="{FF2B5EF4-FFF2-40B4-BE49-F238E27FC236}">
                <a16:creationId xmlns:a16="http://schemas.microsoft.com/office/drawing/2014/main" id="{1E6D80B8-D4C2-43B6-8241-C612A9FE2A8D}"/>
              </a:ext>
            </a:extLst>
          </p:cNvPr>
          <p:cNvSpPr/>
          <p:nvPr/>
        </p:nvSpPr>
        <p:spPr>
          <a:xfrm>
            <a:off x="7277215" y="2657823"/>
            <a:ext cx="1224135" cy="754552"/>
          </a:xfrm>
          <a:prstGeom prst="diamond">
            <a:avLst/>
          </a:prstGeom>
          <a:solidFill>
            <a:schemeClr val="bg1"/>
          </a:solidFill>
          <a:ln w="19050" cap="sq" cmpd="sng">
            <a:solidFill>
              <a:srgbClr val="44546A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실시간</a:t>
            </a:r>
            <a:endParaRPr lang="en-US" altLang="ko-KR" sz="12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/>
            <a:r>
              <a:rPr kumimoji="0" lang="ko-KR" altLang="en-US" sz="12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상태 체크</a:t>
            </a:r>
            <a:endParaRPr kumimoji="0" lang="ko-KR" altLang="ko-KR" sz="8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26633AAA-C444-4A70-9560-E31AFB5FB7D0}"/>
              </a:ext>
            </a:extLst>
          </p:cNvPr>
          <p:cNvCxnSpPr>
            <a:cxnSpLocks/>
          </p:cNvCxnSpPr>
          <p:nvPr/>
        </p:nvCxnSpPr>
        <p:spPr>
          <a:xfrm>
            <a:off x="8461592" y="5805696"/>
            <a:ext cx="851592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7648F0-FE27-41D1-9C8E-7AA7DE4D6FC7}"/>
              </a:ext>
            </a:extLst>
          </p:cNvPr>
          <p:cNvSpPr txBox="1"/>
          <p:nvPr/>
        </p:nvSpPr>
        <p:spPr>
          <a:xfrm>
            <a:off x="8471681" y="5374809"/>
            <a:ext cx="9273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DCS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이벤트 제어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7867B5-9ADB-4430-A813-141FE5F7DB6F}"/>
              </a:ext>
            </a:extLst>
          </p:cNvPr>
          <p:cNvSpPr txBox="1"/>
          <p:nvPr/>
        </p:nvSpPr>
        <p:spPr>
          <a:xfrm>
            <a:off x="5932940" y="273926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① 상태 체크</a:t>
            </a: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7FB204E-F796-41A4-A7A8-03B866568867}"/>
              </a:ext>
            </a:extLst>
          </p:cNvPr>
          <p:cNvCxnSpPr>
            <a:cxnSpLocks/>
          </p:cNvCxnSpPr>
          <p:nvPr/>
        </p:nvCxnSpPr>
        <p:spPr>
          <a:xfrm>
            <a:off x="5007853" y="3382405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40F362D4-5E4E-48CD-8134-88F175A81893}"/>
              </a:ext>
            </a:extLst>
          </p:cNvPr>
          <p:cNvCxnSpPr>
            <a:cxnSpLocks/>
          </p:cNvCxnSpPr>
          <p:nvPr/>
        </p:nvCxnSpPr>
        <p:spPr>
          <a:xfrm>
            <a:off x="7900167" y="4723066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27BE222-243A-4487-A4C0-4B52ABBD0D59}"/>
              </a:ext>
            </a:extLst>
          </p:cNvPr>
          <p:cNvSpPr/>
          <p:nvPr/>
        </p:nvSpPr>
        <p:spPr>
          <a:xfrm>
            <a:off x="7303735" y="5289778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메인 전환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195B212A-9EBD-4BC7-92E2-62FA8F91DCA4}"/>
              </a:ext>
            </a:extLst>
          </p:cNvPr>
          <p:cNvCxnSpPr>
            <a:cxnSpLocks/>
          </p:cNvCxnSpPr>
          <p:nvPr/>
        </p:nvCxnSpPr>
        <p:spPr>
          <a:xfrm>
            <a:off x="5608634" y="3038632"/>
            <a:ext cx="1668581" cy="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B34F11F4-CE93-469D-ABB8-78843FE6A826}"/>
              </a:ext>
            </a:extLst>
          </p:cNvPr>
          <p:cNvSpPr/>
          <p:nvPr/>
        </p:nvSpPr>
        <p:spPr>
          <a:xfrm>
            <a:off x="7303735" y="3979087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장애 발생 감지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402A1B9-B94A-44CE-8B0D-D0970E1231E6}"/>
              </a:ext>
            </a:extLst>
          </p:cNvPr>
          <p:cNvSpPr/>
          <p:nvPr/>
        </p:nvSpPr>
        <p:spPr>
          <a:xfrm>
            <a:off x="4407073" y="2638426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작동</a:t>
            </a: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48A13C5-2AF4-49DF-B774-51483BF56BF1}"/>
              </a:ext>
            </a:extLst>
          </p:cNvPr>
          <p:cNvCxnSpPr>
            <a:cxnSpLocks/>
          </p:cNvCxnSpPr>
          <p:nvPr/>
        </p:nvCxnSpPr>
        <p:spPr>
          <a:xfrm>
            <a:off x="7882664" y="3382405"/>
            <a:ext cx="0" cy="550296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폭발: 8pt 48">
            <a:extLst>
              <a:ext uri="{FF2B5EF4-FFF2-40B4-BE49-F238E27FC236}">
                <a16:creationId xmlns:a16="http://schemas.microsoft.com/office/drawing/2014/main" id="{DC2AB1CD-E158-49CD-B98A-BC079DB75739}"/>
              </a:ext>
            </a:extLst>
          </p:cNvPr>
          <p:cNvSpPr/>
          <p:nvPr/>
        </p:nvSpPr>
        <p:spPr>
          <a:xfrm>
            <a:off x="4860291" y="3280958"/>
            <a:ext cx="295123" cy="256646"/>
          </a:xfrm>
          <a:prstGeom prst="irregularSeal1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B7325F-F2F1-4706-AF39-E0E9BC8C2D57}"/>
              </a:ext>
            </a:extLst>
          </p:cNvPr>
          <p:cNvSpPr txBox="1"/>
          <p:nvPr/>
        </p:nvSpPr>
        <p:spPr>
          <a:xfrm>
            <a:off x="4973225" y="3468330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②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rgbClr val="FF0000"/>
                </a:solidFill>
              </a:rPr>
              <a:t>장애 발생</a:t>
            </a:r>
          </a:p>
        </p:txBody>
      </p:sp>
    </p:spTree>
    <p:extLst>
      <p:ext uri="{BB962C8B-B14F-4D97-AF65-F5344CB8AC3E}">
        <p14:creationId xmlns:p14="http://schemas.microsoft.com/office/powerpoint/2010/main" val="78573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그룹 80">
            <a:extLst>
              <a:ext uri="{FF2B5EF4-FFF2-40B4-BE49-F238E27FC236}">
                <a16:creationId xmlns:a16="http://schemas.microsoft.com/office/drawing/2014/main" id="{8FB2DFC1-1AD4-4E04-BDD8-85F6971BD0B8}"/>
              </a:ext>
            </a:extLst>
          </p:cNvPr>
          <p:cNvGrpSpPr/>
          <p:nvPr/>
        </p:nvGrpSpPr>
        <p:grpSpPr>
          <a:xfrm>
            <a:off x="539610" y="1988739"/>
            <a:ext cx="8903609" cy="4720817"/>
            <a:chOff x="367667" y="1921182"/>
            <a:chExt cx="9246490" cy="4720817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09C144F7-F8FE-49FC-A7A9-E7C48F356DFB}"/>
                </a:ext>
              </a:extLst>
            </p:cNvPr>
            <p:cNvSpPr/>
            <p:nvPr/>
          </p:nvSpPr>
          <p:spPr>
            <a:xfrm>
              <a:off x="413519" y="1955164"/>
              <a:ext cx="9200638" cy="468683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CF2237EE-E5C3-446C-A2E2-29F82A713D9D}"/>
                </a:ext>
              </a:extLst>
            </p:cNvPr>
            <p:cNvSpPr/>
            <p:nvPr/>
          </p:nvSpPr>
          <p:spPr>
            <a:xfrm>
              <a:off x="367667" y="1921182"/>
              <a:ext cx="9200638" cy="4686835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B2A029CA-837D-4513-9344-55682A2CC5EB}"/>
              </a:ext>
            </a:extLst>
          </p:cNvPr>
          <p:cNvSpPr/>
          <p:nvPr/>
        </p:nvSpPr>
        <p:spPr>
          <a:xfrm>
            <a:off x="3647602" y="2159327"/>
            <a:ext cx="2330766" cy="44190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AB4020B-2A6E-4C0B-A536-F211495D0B84}"/>
              </a:ext>
            </a:extLst>
          </p:cNvPr>
          <p:cNvSpPr/>
          <p:nvPr/>
        </p:nvSpPr>
        <p:spPr>
          <a:xfrm>
            <a:off x="880169" y="2159327"/>
            <a:ext cx="2330766" cy="44190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9273676" y="6642000"/>
            <a:ext cx="622995" cy="216000"/>
          </a:xfrm>
        </p:spPr>
        <p:txBody>
          <a:bodyPr/>
          <a:lstStyle/>
          <a:p>
            <a:fld id="{300AF967-8B2A-433A-9C60-769DDB2D8DDD}" type="slidenum">
              <a:rPr lang="ko-KR" altLang="en-US" sz="1000" smtClean="0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13</a:t>
            </a:fld>
            <a:endParaRPr lang="ko-KR" altLang="en-US" sz="1000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5.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이중화 방안</a:t>
            </a:r>
          </a:p>
        </p:txBody>
      </p:sp>
      <p:sp>
        <p:nvSpPr>
          <p:cNvPr id="30" name="텍스트 개체 틀 1">
            <a:extLst>
              <a:ext uri="{FF2B5EF4-FFF2-40B4-BE49-F238E27FC236}">
                <a16:creationId xmlns:a16="http://schemas.microsoft.com/office/drawing/2014/main" id="{F13509E4-6537-4206-A137-3A66D7341A5F}"/>
              </a:ext>
            </a:extLst>
          </p:cNvPr>
          <p:cNvSpPr txBox="1">
            <a:spLocks/>
          </p:cNvSpPr>
          <p:nvPr/>
        </p:nvSpPr>
        <p:spPr>
          <a:xfrm>
            <a:off x="574665" y="928388"/>
            <a:ext cx="8833500" cy="996291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이중화 방안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SEC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통하여 메인 이벤트 장비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(Video Server Player)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상태를 실시간으로 체크합니다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이벤트 장비에  장애가 발생했을 경우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메인 이벤트 장비와 백업 이벤트 장비의 이벤트를 바꾸어 동작함으로써 안정적인 송출이 가능합니다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비디오 서버 플레이어 장비에 문제가 발생하더라도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무중단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송출이 가능한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시스템입니다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D214D11C-4117-4B7B-9494-76A6F58B01F5}"/>
              </a:ext>
            </a:extLst>
          </p:cNvPr>
          <p:cNvCxnSpPr>
            <a:cxnSpLocks/>
            <a:stCxn id="44" idx="3"/>
            <a:endCxn id="41" idx="1"/>
          </p:cNvCxnSpPr>
          <p:nvPr/>
        </p:nvCxnSpPr>
        <p:spPr>
          <a:xfrm>
            <a:off x="2670422" y="3017853"/>
            <a:ext cx="1356902" cy="0"/>
          </a:xfrm>
          <a:prstGeom prst="line">
            <a:avLst/>
          </a:prstGeom>
          <a:ln w="15875">
            <a:solidFill>
              <a:srgbClr val="40404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다이아몬드 43">
            <a:extLst>
              <a:ext uri="{FF2B5EF4-FFF2-40B4-BE49-F238E27FC236}">
                <a16:creationId xmlns:a16="http://schemas.microsoft.com/office/drawing/2014/main" id="{204B5F46-4EDC-4751-9D3B-67373342AA6E}"/>
              </a:ext>
            </a:extLst>
          </p:cNvPr>
          <p:cNvSpPr/>
          <p:nvPr/>
        </p:nvSpPr>
        <p:spPr>
          <a:xfrm>
            <a:off x="1446287" y="2640577"/>
            <a:ext cx="1224135" cy="754552"/>
          </a:xfrm>
          <a:prstGeom prst="diamond">
            <a:avLst/>
          </a:prstGeom>
          <a:solidFill>
            <a:schemeClr val="bg1"/>
          </a:solidFill>
          <a:ln w="19050" cap="sq" cmpd="sng">
            <a:solidFill>
              <a:srgbClr val="44546A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메인</a:t>
            </a:r>
            <a:r>
              <a:rPr lang="en-US" altLang="ko-KR" sz="11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 </a:t>
            </a:r>
            <a:r>
              <a:rPr lang="ko-KR" altLang="en-US" sz="1100" b="1" kern="0" spc="-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이벤트 장비</a:t>
            </a:r>
            <a:endParaRPr lang="en-US" altLang="ko-KR" sz="1100" b="1" kern="0" spc="-2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/>
            <a:r>
              <a:rPr kumimoji="0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상태 체크</a:t>
            </a:r>
            <a:endParaRPr kumimoji="0" lang="ko-KR" altLang="ko-KR" sz="11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66C97EF-6204-49C9-A0B9-D177C30E2705}"/>
              </a:ext>
            </a:extLst>
          </p:cNvPr>
          <p:cNvSpPr txBox="1"/>
          <p:nvPr/>
        </p:nvSpPr>
        <p:spPr>
          <a:xfrm>
            <a:off x="2830129" y="2731845"/>
            <a:ext cx="1043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① </a:t>
            </a:r>
            <a:r>
              <a:rPr lang="ko-KR" altLang="en-US" sz="1200" b="1" dirty="0"/>
              <a:t>상태 체크</a:t>
            </a:r>
          </a:p>
        </p:txBody>
      </p:sp>
      <p:sp>
        <p:nvSpPr>
          <p:cNvPr id="41" name="다이아몬드 40">
            <a:extLst>
              <a:ext uri="{FF2B5EF4-FFF2-40B4-BE49-F238E27FC236}">
                <a16:creationId xmlns:a16="http://schemas.microsoft.com/office/drawing/2014/main" id="{43380515-A4ED-4BC6-9EFA-7DCB337AD8A2}"/>
              </a:ext>
            </a:extLst>
          </p:cNvPr>
          <p:cNvSpPr/>
          <p:nvPr/>
        </p:nvSpPr>
        <p:spPr>
          <a:xfrm>
            <a:off x="4027324" y="2640577"/>
            <a:ext cx="1224135" cy="754552"/>
          </a:xfrm>
          <a:prstGeom prst="diamond">
            <a:avLst/>
          </a:prstGeom>
          <a:solidFill>
            <a:schemeClr val="bg1"/>
          </a:solidFill>
          <a:ln w="19050" cap="sq" cmpd="sng">
            <a:solidFill>
              <a:srgbClr val="44546A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이벤트 장비</a:t>
            </a:r>
            <a:endParaRPr lang="en-US" altLang="ko-KR" sz="1100" b="1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  <a:p>
            <a:pPr algn="ctr"/>
            <a:r>
              <a:rPr kumimoji="0" lang="ko-KR" altLang="en-US" sz="11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상태 전송</a:t>
            </a:r>
            <a:endParaRPr kumimoji="0" lang="ko-KR" altLang="ko-KR" sz="7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7B8665-81CD-4824-870D-FEB1D9E39E4F}"/>
              </a:ext>
            </a:extLst>
          </p:cNvPr>
          <p:cNvSpPr/>
          <p:nvPr/>
        </p:nvSpPr>
        <p:spPr>
          <a:xfrm>
            <a:off x="6415035" y="2159325"/>
            <a:ext cx="2673710" cy="25841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Video Server Player Main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863F7D5A-2AAD-4541-A984-712D1AA05B72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250693" y="3012567"/>
            <a:ext cx="1855968" cy="2656"/>
          </a:xfrm>
          <a:prstGeom prst="line">
            <a:avLst/>
          </a:prstGeom>
          <a:ln w="15875">
            <a:solidFill>
              <a:srgbClr val="40404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AE5CC3F8-5E2A-4949-AB61-EC0A25D1B110}"/>
              </a:ext>
            </a:extLst>
          </p:cNvPr>
          <p:cNvSpPr/>
          <p:nvPr/>
        </p:nvSpPr>
        <p:spPr>
          <a:xfrm>
            <a:off x="7106661" y="2640577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정상 작동</a:t>
            </a:r>
          </a:p>
        </p:txBody>
      </p: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22E8CA85-FD7B-4689-81E1-3A8F62542CAC}"/>
              </a:ext>
            </a:extLst>
          </p:cNvPr>
          <p:cNvSpPr/>
          <p:nvPr/>
        </p:nvSpPr>
        <p:spPr>
          <a:xfrm>
            <a:off x="1447698" y="5611740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④ 메인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절체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5C0A4131-3139-4EF6-B47D-E3784FAF84B9}"/>
              </a:ext>
            </a:extLst>
          </p:cNvPr>
          <p:cNvSpPr/>
          <p:nvPr/>
        </p:nvSpPr>
        <p:spPr>
          <a:xfrm>
            <a:off x="1447698" y="4121200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③ 장애발생</a:t>
            </a: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감지</a:t>
            </a: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0C8F982-1A28-4488-B796-F16EEDF87F43}"/>
              </a:ext>
            </a:extLst>
          </p:cNvPr>
          <p:cNvCxnSpPr>
            <a:cxnSpLocks/>
          </p:cNvCxnSpPr>
          <p:nvPr/>
        </p:nvCxnSpPr>
        <p:spPr>
          <a:xfrm>
            <a:off x="2054906" y="3395129"/>
            <a:ext cx="0" cy="726071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B2BB7C6-261B-45A5-BC2B-6C08C1158468}"/>
              </a:ext>
            </a:extLst>
          </p:cNvPr>
          <p:cNvCxnSpPr>
            <a:cxnSpLocks/>
          </p:cNvCxnSpPr>
          <p:nvPr/>
        </p:nvCxnSpPr>
        <p:spPr>
          <a:xfrm>
            <a:off x="2054906" y="4860591"/>
            <a:ext cx="0" cy="730660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300EF133-FDD6-4B58-B54B-6139F33DF2C1}"/>
              </a:ext>
            </a:extLst>
          </p:cNvPr>
          <p:cNvSpPr/>
          <p:nvPr/>
        </p:nvSpPr>
        <p:spPr>
          <a:xfrm>
            <a:off x="7106660" y="3836006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백업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5E641E8-908C-4A17-95E6-C8C831CE67A6}"/>
              </a:ext>
            </a:extLst>
          </p:cNvPr>
          <p:cNvGrpSpPr/>
          <p:nvPr/>
        </p:nvGrpSpPr>
        <p:grpSpPr>
          <a:xfrm>
            <a:off x="7097440" y="3241469"/>
            <a:ext cx="1043876" cy="509196"/>
            <a:chOff x="8998594" y="1833323"/>
            <a:chExt cx="1043876" cy="509196"/>
          </a:xfrm>
        </p:grpSpPr>
        <p:sp>
          <p:nvSpPr>
            <p:cNvPr id="37" name="폭발: 8pt 36">
              <a:extLst>
                <a:ext uri="{FF2B5EF4-FFF2-40B4-BE49-F238E27FC236}">
                  <a16:creationId xmlns:a16="http://schemas.microsoft.com/office/drawing/2014/main" id="{2E27FE19-3260-4846-BB5E-4B2D0DE91D14}"/>
                </a:ext>
              </a:extLst>
            </p:cNvPr>
            <p:cNvSpPr/>
            <p:nvPr/>
          </p:nvSpPr>
          <p:spPr>
            <a:xfrm>
              <a:off x="9461032" y="1833323"/>
              <a:ext cx="295123" cy="256646"/>
            </a:xfrm>
            <a:prstGeom prst="irregularSeal1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BDAA26-D3AA-4FE5-921E-C4F11886A61A}"/>
                </a:ext>
              </a:extLst>
            </p:cNvPr>
            <p:cNvSpPr txBox="1"/>
            <p:nvPr/>
          </p:nvSpPr>
          <p:spPr>
            <a:xfrm>
              <a:off x="8998594" y="2065520"/>
              <a:ext cx="1043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② </a:t>
              </a:r>
              <a:r>
                <a:rPr lang="ko-KR" altLang="en-US" sz="1200" b="1" dirty="0">
                  <a:solidFill>
                    <a:srgbClr val="FF0000"/>
                  </a:solidFill>
                </a:rPr>
                <a:t>장애 발생</a:t>
              </a: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C2E471-8C5A-4A5B-B483-D2C41198BD23}"/>
              </a:ext>
            </a:extLst>
          </p:cNvPr>
          <p:cNvSpPr/>
          <p:nvPr/>
        </p:nvSpPr>
        <p:spPr>
          <a:xfrm>
            <a:off x="6415035" y="4880053"/>
            <a:ext cx="2673710" cy="169830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Video Server Player Backup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B7165CC6-F0D7-4CF5-BD27-9E7A37BA9532}"/>
              </a:ext>
            </a:extLst>
          </p:cNvPr>
          <p:cNvCxnSpPr>
            <a:cxnSpLocks/>
          </p:cNvCxnSpPr>
          <p:nvPr/>
        </p:nvCxnSpPr>
        <p:spPr>
          <a:xfrm>
            <a:off x="2670422" y="5983729"/>
            <a:ext cx="1356902" cy="0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EAD5B6A9-CB02-4114-A4CE-81609ED3DACA}"/>
              </a:ext>
            </a:extLst>
          </p:cNvPr>
          <p:cNvSpPr/>
          <p:nvPr/>
        </p:nvSpPr>
        <p:spPr>
          <a:xfrm>
            <a:off x="4027324" y="5611446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⑥ </a:t>
            </a:r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장비</a:t>
            </a:r>
            <a:endParaRPr lang="en-US" altLang="ko-KR" sz="1200" b="1" spc="-15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200" b="1" spc="-15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1200" b="1" spc="-1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</a:t>
            </a:r>
            <a:r>
              <a:rPr lang="en-US" altLang="ko-KR" sz="1200" b="1" spc="-1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18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백업 전환</a:t>
            </a: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B7E0BD09-4F62-4CED-ADC3-36C8958FD0CE}"/>
              </a:ext>
            </a:extLst>
          </p:cNvPr>
          <p:cNvSpPr/>
          <p:nvPr/>
        </p:nvSpPr>
        <p:spPr>
          <a:xfrm>
            <a:off x="7097440" y="5607258"/>
            <a:ext cx="1201561" cy="743979"/>
          </a:xfrm>
          <a:prstGeom prst="roundRect">
            <a:avLst/>
          </a:prstGeom>
          <a:solidFill>
            <a:srgbClr val="FFFFFF"/>
          </a:solidFill>
          <a:ln w="19050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⑦ 메인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</a:p>
        </p:txBody>
      </p: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7EA702D8-4609-4B79-921D-DDAABC087792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6073244" y="4207996"/>
            <a:ext cx="1033416" cy="12683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5DC4A43E-1BE6-4B8A-B554-2222CECEA768}"/>
              </a:ext>
            </a:extLst>
          </p:cNvPr>
          <p:cNvCxnSpPr>
            <a:cxnSpLocks/>
          </p:cNvCxnSpPr>
          <p:nvPr/>
        </p:nvCxnSpPr>
        <p:spPr>
          <a:xfrm>
            <a:off x="6073244" y="4207995"/>
            <a:ext cx="0" cy="1775734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B5C5B894-114A-4B1C-AABF-4B4904FC496B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5228885" y="5979248"/>
            <a:ext cx="1868555" cy="4482"/>
          </a:xfrm>
          <a:prstGeom prst="line">
            <a:avLst/>
          </a:prstGeom>
          <a:ln w="15875">
            <a:solidFill>
              <a:srgbClr val="40404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1628CDC-9C18-48B4-A6E7-8D407FF646FB}"/>
              </a:ext>
            </a:extLst>
          </p:cNvPr>
          <p:cNvSpPr txBox="1"/>
          <p:nvPr/>
        </p:nvSpPr>
        <p:spPr>
          <a:xfrm>
            <a:off x="2737692" y="5731820"/>
            <a:ext cx="1217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⑤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이벤트 정보</a:t>
            </a:r>
            <a:endParaRPr lang="ko-KR" altLang="en-US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EE809E-C480-4BE9-B359-136F7620D1F7}"/>
              </a:ext>
            </a:extLst>
          </p:cNvPr>
          <p:cNvSpPr txBox="1"/>
          <p:nvPr/>
        </p:nvSpPr>
        <p:spPr>
          <a:xfrm>
            <a:off x="3178110" y="598194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전송</a:t>
            </a:r>
            <a:endParaRPr lang="ko-KR" altLang="en-US" sz="1200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EB5172-8DC0-4340-B3A3-BE8E358C33B0}"/>
              </a:ext>
            </a:extLst>
          </p:cNvPr>
          <p:cNvGrpSpPr/>
          <p:nvPr/>
        </p:nvGrpSpPr>
        <p:grpSpPr>
          <a:xfrm>
            <a:off x="5428109" y="4755437"/>
            <a:ext cx="533474" cy="676369"/>
            <a:chOff x="9130455" y="3798046"/>
            <a:chExt cx="533474" cy="676369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667322CB-9E95-4108-B7C6-03D2ECE2F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30455" y="3798046"/>
              <a:ext cx="533474" cy="67636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5AE3E0-5FD5-4B30-BDEB-06591D58B142}"/>
                </a:ext>
              </a:extLst>
            </p:cNvPr>
            <p:cNvSpPr txBox="1"/>
            <p:nvPr/>
          </p:nvSpPr>
          <p:spPr>
            <a:xfrm>
              <a:off x="9150970" y="399773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rgbClr val="0070C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절체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77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sales@gemiso.com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1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19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Gemiso APC </a:t>
            </a:r>
            <a:r>
              <a:rPr lang="ko-KR" altLang="en-US" dirty="0"/>
              <a:t>소개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Gemiso APC </a:t>
            </a:r>
            <a:r>
              <a:rPr lang="ko-KR" altLang="en-US" dirty="0"/>
              <a:t>구성</a:t>
            </a: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 Gemiso APC</a:t>
            </a:r>
            <a:r>
              <a:rPr lang="ko-KR" altLang="en-US" dirty="0"/>
              <a:t> 세부 기능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 Gemiso APC </a:t>
            </a:r>
            <a:r>
              <a:rPr lang="ko-KR" altLang="en-US" dirty="0"/>
              <a:t>이중화 방안</a:t>
            </a:r>
            <a:endParaRPr lang="en-US" altLang="ko-KR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/>
              <a:t>3. Gemiso</a:t>
            </a:r>
            <a:r>
              <a:rPr lang="ko-KR" altLang="en-US" dirty="0"/>
              <a:t> </a:t>
            </a:r>
            <a:r>
              <a:rPr lang="en-US" altLang="ko-KR" dirty="0"/>
              <a:t>APC</a:t>
            </a:r>
            <a:r>
              <a:rPr lang="ko-KR" altLang="en-US" dirty="0"/>
              <a:t> 주요 컴포넌트</a:t>
            </a:r>
          </a:p>
        </p:txBody>
      </p:sp>
      <p:sp>
        <p:nvSpPr>
          <p:cNvPr id="12" name="텍스트 개체 틀 11"/>
          <p:cNvSpPr>
            <a:spLocks noGrp="1"/>
          </p:cNvSpPr>
          <p:nvPr>
            <p:ph type="body" sz="quarter" idx="10"/>
          </p:nvPr>
        </p:nvSpPr>
        <p:spPr>
          <a:xfrm>
            <a:off x="3103425" y="3060000"/>
            <a:ext cx="1401463" cy="540805"/>
          </a:xfrm>
        </p:spPr>
        <p:txBody>
          <a:bodyPr/>
          <a:lstStyle/>
          <a:p>
            <a:r>
              <a:rPr lang="ko-KR" altLang="en-US" dirty="0"/>
              <a:t>목  차</a:t>
            </a:r>
          </a:p>
        </p:txBody>
      </p:sp>
    </p:spTree>
    <p:extLst>
      <p:ext uri="{BB962C8B-B14F-4D97-AF65-F5344CB8AC3E}">
        <p14:creationId xmlns:p14="http://schemas.microsoft.com/office/powerpoint/2010/main" val="421867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70000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소개</a:t>
            </a:r>
          </a:p>
        </p:txBody>
      </p:sp>
      <p:sp>
        <p:nvSpPr>
          <p:cNvPr id="6" name="텍스트 개체 틀 1">
            <a:extLst>
              <a:ext uri="{FF2B5EF4-FFF2-40B4-BE49-F238E27FC236}">
                <a16:creationId xmlns:a16="http://schemas.microsoft.com/office/drawing/2014/main" id="{CE938B25-D71F-4C78-8217-44A6635B6A55}"/>
              </a:ext>
            </a:extLst>
          </p:cNvPr>
          <p:cNvSpPr txBox="1">
            <a:spLocks/>
          </p:cNvSpPr>
          <p:nvPr/>
        </p:nvSpPr>
        <p:spPr>
          <a:xfrm>
            <a:off x="574665" y="928386"/>
            <a:ext cx="8833500" cy="1591768"/>
          </a:xfrm>
          <a:prstGeom prst="rect">
            <a:avLst/>
          </a:prstGeom>
        </p:spPr>
        <p:txBody>
          <a:bodyPr lIns="36000" tIns="36000" rIns="36000" bIns="36000"/>
          <a:lstStyle>
            <a:lvl1pPr marL="228593" indent="-228593" algn="l" defTabSz="914374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Gemiso APC(Automation Playout Controller)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자동 송출제어시스템으로 비디오 서버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CG, Keyer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등의 장비를 제어하여 스케줄에 따라 프로그램을 송출하는 시스템입니다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올인원 타입의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 In a Box(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통칭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CIAB)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전통 방식의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Automation,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두 가지 타입이며 구상하시는 시스템의 특성에 맞춰  선택할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다채널 송출이 가능하며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다중화 구성을 통해 안정성을 확보할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구동되는 모든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Component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소프트웨어 방식으로 동작합니다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BA312EF-30F9-4609-B632-02E42528D8E0}"/>
              </a:ext>
            </a:extLst>
          </p:cNvPr>
          <p:cNvSpPr/>
          <p:nvPr/>
        </p:nvSpPr>
        <p:spPr>
          <a:xfrm>
            <a:off x="5023006" y="2713426"/>
            <a:ext cx="4038600" cy="38608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0C17D9A-B52A-4F5D-8CB5-AC0F1330368A}"/>
              </a:ext>
            </a:extLst>
          </p:cNvPr>
          <p:cNvSpPr/>
          <p:nvPr/>
        </p:nvSpPr>
        <p:spPr>
          <a:xfrm>
            <a:off x="852256" y="2713426"/>
            <a:ext cx="4038600" cy="385657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2E9FC95-7CAD-42BC-8334-07E77917AD87}"/>
              </a:ext>
            </a:extLst>
          </p:cNvPr>
          <p:cNvGrpSpPr/>
          <p:nvPr/>
        </p:nvGrpSpPr>
        <p:grpSpPr>
          <a:xfrm>
            <a:off x="1180766" y="5358046"/>
            <a:ext cx="3381575" cy="1041401"/>
            <a:chOff x="1531760" y="3168015"/>
            <a:chExt cx="6984776" cy="2151055"/>
          </a:xfrm>
        </p:grpSpPr>
        <p:sp>
          <p:nvSpPr>
            <p:cNvPr id="47" name="AutoShape 233">
              <a:extLst>
                <a:ext uri="{FF2B5EF4-FFF2-40B4-BE49-F238E27FC236}">
                  <a16:creationId xmlns:a16="http://schemas.microsoft.com/office/drawing/2014/main" id="{A25F483B-CAFC-4266-8C22-45F1263A58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531760" y="3168015"/>
              <a:ext cx="6984776" cy="2151055"/>
            </a:xfrm>
            <a:prstGeom prst="roundRect">
              <a:avLst>
                <a:gd name="adj" fmla="val 3310"/>
              </a:avLst>
            </a:prstGeom>
            <a:solidFill>
              <a:schemeClr val="accent1">
                <a:lumMod val="40000"/>
                <a:lumOff val="60000"/>
                <a:alpha val="50000"/>
              </a:schemeClr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 sz="9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48" name="AutoShape 233">
              <a:extLst>
                <a:ext uri="{FF2B5EF4-FFF2-40B4-BE49-F238E27FC236}">
                  <a16:creationId xmlns:a16="http://schemas.microsoft.com/office/drawing/2014/main" id="{49DAFD52-E33D-47BC-860B-4FC1A44636B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19796" y="3638796"/>
              <a:ext cx="1800200" cy="1224312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</a:t>
              </a:r>
              <a:endParaRPr kumimoji="0" lang="ko-KR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49" name="AutoShape 233">
              <a:extLst>
                <a:ext uri="{FF2B5EF4-FFF2-40B4-BE49-F238E27FC236}">
                  <a16:creationId xmlns:a16="http://schemas.microsoft.com/office/drawing/2014/main" id="{11121849-DC33-4FBE-8F75-1B2F7C8296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124052" y="3638796"/>
              <a:ext cx="1800200" cy="1224312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DCS</a:t>
              </a:r>
              <a:endParaRPr kumimoji="0" lang="ko-KR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50" name="AutoShape 233">
              <a:extLst>
                <a:ext uri="{FF2B5EF4-FFF2-40B4-BE49-F238E27FC236}">
                  <a16:creationId xmlns:a16="http://schemas.microsoft.com/office/drawing/2014/main" id="{4262BBE2-314C-445E-BC5D-8F7E88C546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428309" y="3638797"/>
              <a:ext cx="1800200" cy="1221207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PCS</a:t>
              </a:r>
              <a:endParaRPr kumimoji="0" lang="en-US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cxnSp>
          <p:nvCxnSpPr>
            <p:cNvPr id="52" name="AutoShape 807">
              <a:extLst>
                <a:ext uri="{FF2B5EF4-FFF2-40B4-BE49-F238E27FC236}">
                  <a16:creationId xmlns:a16="http://schemas.microsoft.com/office/drawing/2014/main" id="{4C137DF8-5517-409E-A69A-FE876FC44079}"/>
                </a:ext>
              </a:extLst>
            </p:cNvPr>
            <p:cNvCxnSpPr>
              <a:cxnSpLocks noChangeShapeType="1"/>
              <a:stCxn id="49" idx="3"/>
              <a:endCxn id="48" idx="1"/>
            </p:cNvCxnSpPr>
            <p:nvPr/>
          </p:nvCxnSpPr>
          <p:spPr bwMode="auto">
            <a:xfrm flipH="1">
              <a:off x="3619996" y="4250952"/>
              <a:ext cx="50405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AutoShape 807">
              <a:extLst>
                <a:ext uri="{FF2B5EF4-FFF2-40B4-BE49-F238E27FC236}">
                  <a16:creationId xmlns:a16="http://schemas.microsoft.com/office/drawing/2014/main" id="{5E4C86D1-CB9D-4849-9F72-D98600E60BDF}"/>
                </a:ext>
              </a:extLst>
            </p:cNvPr>
            <p:cNvCxnSpPr>
              <a:cxnSpLocks noChangeShapeType="1"/>
              <a:stCxn id="50" idx="3"/>
              <a:endCxn id="49" idx="1"/>
            </p:cNvCxnSpPr>
            <p:nvPr/>
          </p:nvCxnSpPr>
          <p:spPr bwMode="auto">
            <a:xfrm flipH="1">
              <a:off x="5924253" y="4249401"/>
              <a:ext cx="504056" cy="155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F9E9E5CB-652D-4421-AB79-F44BC4FA641A}"/>
              </a:ext>
            </a:extLst>
          </p:cNvPr>
          <p:cNvGrpSpPr/>
          <p:nvPr/>
        </p:nvGrpSpPr>
        <p:grpSpPr>
          <a:xfrm>
            <a:off x="5353916" y="5039712"/>
            <a:ext cx="3415590" cy="1359735"/>
            <a:chOff x="1106400" y="4329520"/>
            <a:chExt cx="3415590" cy="1359735"/>
          </a:xfrm>
        </p:grpSpPr>
        <p:sp>
          <p:nvSpPr>
            <p:cNvPr id="56" name="AutoShape 233">
              <a:extLst>
                <a:ext uri="{FF2B5EF4-FFF2-40B4-BE49-F238E27FC236}">
                  <a16:creationId xmlns:a16="http://schemas.microsoft.com/office/drawing/2014/main" id="{DFEBB152-3082-4E78-B757-331CFF9DE1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06400" y="4329520"/>
              <a:ext cx="871540" cy="592732"/>
            </a:xfrm>
            <a:prstGeom prst="roundRect">
              <a:avLst>
                <a:gd name="adj" fmla="val 3310"/>
              </a:avLst>
            </a:prstGeom>
            <a:solidFill>
              <a:srgbClr val="DEEBF6"/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</a:t>
              </a:r>
              <a:endParaRPr kumimoji="0" lang="ko-KR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60" name="AutoShape 233">
              <a:extLst>
                <a:ext uri="{FF2B5EF4-FFF2-40B4-BE49-F238E27FC236}">
                  <a16:creationId xmlns:a16="http://schemas.microsoft.com/office/drawing/2014/main" id="{5DEA5A48-9E91-4752-A5C2-CC269A393B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294547" y="4732745"/>
              <a:ext cx="871540" cy="605403"/>
            </a:xfrm>
            <a:prstGeom prst="roundRect">
              <a:avLst>
                <a:gd name="adj" fmla="val 3310"/>
              </a:avLst>
            </a:prstGeom>
            <a:solidFill>
              <a:srgbClr val="DEEBF6"/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DCS</a:t>
              </a:r>
              <a:endParaRPr kumimoji="0" lang="ko-KR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62" name="AutoShape 233">
              <a:extLst>
                <a:ext uri="{FF2B5EF4-FFF2-40B4-BE49-F238E27FC236}">
                  <a16:creationId xmlns:a16="http://schemas.microsoft.com/office/drawing/2014/main" id="{14757878-2C05-4B78-ACED-EFEAACE35F4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106400" y="5098026"/>
              <a:ext cx="871540" cy="591229"/>
            </a:xfrm>
            <a:prstGeom prst="roundRect">
              <a:avLst>
                <a:gd name="adj" fmla="val 3310"/>
              </a:avLst>
            </a:prstGeom>
            <a:solidFill>
              <a:srgbClr val="DEEBF6"/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MCC</a:t>
              </a:r>
              <a:endParaRPr kumimoji="0" lang="en-US" altLang="ko-KR" sz="2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63" name="AutoShape 233">
              <a:extLst>
                <a:ext uri="{FF2B5EF4-FFF2-40B4-BE49-F238E27FC236}">
                  <a16:creationId xmlns:a16="http://schemas.microsoft.com/office/drawing/2014/main" id="{BEA77C2A-A4EE-48CE-B269-206E59D26B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05533" y="4362276"/>
              <a:ext cx="1216457" cy="1253028"/>
            </a:xfrm>
            <a:prstGeom prst="roundRect">
              <a:avLst>
                <a:gd name="adj" fmla="val 3310"/>
              </a:avLst>
            </a:prstGeom>
            <a:solidFill>
              <a:srgbClr val="DEEBF6"/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Master Switcher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Playout Server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RSW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…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Logo &amp; CG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1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Etc.</a:t>
              </a:r>
            </a:p>
          </p:txBody>
        </p:sp>
        <p:cxnSp>
          <p:nvCxnSpPr>
            <p:cNvPr id="64" name="직선 연결선 63">
              <a:extLst>
                <a:ext uri="{FF2B5EF4-FFF2-40B4-BE49-F238E27FC236}">
                  <a16:creationId xmlns:a16="http://schemas.microsoft.com/office/drawing/2014/main" id="{438771D5-F13A-4A65-BCF3-18353FE4F3C3}"/>
                </a:ext>
              </a:extLst>
            </p:cNvPr>
            <p:cNvCxnSpPr>
              <a:cxnSpLocks/>
            </p:cNvCxnSpPr>
            <p:nvPr/>
          </p:nvCxnSpPr>
          <p:spPr>
            <a:xfrm>
              <a:off x="2130804" y="4606656"/>
              <a:ext cx="0" cy="81472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직선 연결선 64">
              <a:extLst>
                <a:ext uri="{FF2B5EF4-FFF2-40B4-BE49-F238E27FC236}">
                  <a16:creationId xmlns:a16="http://schemas.microsoft.com/office/drawing/2014/main" id="{12078631-D79D-44E4-B213-D8FA83BE9117}"/>
                </a:ext>
              </a:extLst>
            </p:cNvPr>
            <p:cNvCxnSpPr>
              <a:cxnSpLocks/>
            </p:cNvCxnSpPr>
            <p:nvPr/>
          </p:nvCxnSpPr>
          <p:spPr>
            <a:xfrm>
              <a:off x="1977940" y="4606656"/>
              <a:ext cx="1528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D8018CDB-6D16-435E-BAFC-D830A964A131}"/>
                </a:ext>
              </a:extLst>
            </p:cNvPr>
            <p:cNvCxnSpPr>
              <a:cxnSpLocks/>
            </p:cNvCxnSpPr>
            <p:nvPr/>
          </p:nvCxnSpPr>
          <p:spPr>
            <a:xfrm>
              <a:off x="1977940" y="5421384"/>
              <a:ext cx="1528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C47650C2-45D0-4CDB-9492-EA911A753A41}"/>
                </a:ext>
              </a:extLst>
            </p:cNvPr>
            <p:cNvCxnSpPr>
              <a:cxnSpLocks/>
            </p:cNvCxnSpPr>
            <p:nvPr/>
          </p:nvCxnSpPr>
          <p:spPr>
            <a:xfrm>
              <a:off x="2130804" y="5041782"/>
              <a:ext cx="1528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78665A6C-B99F-49CE-B719-69940EE6189B}"/>
                </a:ext>
              </a:extLst>
            </p:cNvPr>
            <p:cNvCxnSpPr>
              <a:cxnSpLocks/>
            </p:cNvCxnSpPr>
            <p:nvPr/>
          </p:nvCxnSpPr>
          <p:spPr>
            <a:xfrm>
              <a:off x="3160832" y="5054299"/>
              <a:ext cx="14576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E32A84D-5A5F-4B86-9D06-8B2A9BEB3703}"/>
              </a:ext>
            </a:extLst>
          </p:cNvPr>
          <p:cNvSpPr txBox="1"/>
          <p:nvPr/>
        </p:nvSpPr>
        <p:spPr>
          <a:xfrm>
            <a:off x="865477" y="2829680"/>
            <a:ext cx="4025379" cy="2414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올인원 타입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- CIAB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SEC(Schedule Event Controller), DCS (Device Control System), PCS(Playback Controller System)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하나의    하드웨어  에서 구동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Switcher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역할을 하며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제어 하에 방송기능 컨트롤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다채널 구성 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MCC(Multi Channel Controller)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전체 채널 모니터링 가능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소규모 방송사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실시간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YouTube Live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적합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AE4096-1898-4BD2-9446-AFE2CA054402}"/>
              </a:ext>
            </a:extLst>
          </p:cNvPr>
          <p:cNvSpPr txBox="1"/>
          <p:nvPr/>
        </p:nvSpPr>
        <p:spPr>
          <a:xfrm>
            <a:off x="5080723" y="2829680"/>
            <a:ext cx="3912233" cy="190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방식의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Automation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대규모 방송사에서 사용하고 있는 전통적인 방식의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APC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비디오서버 및 방송장비를 제어하여 송출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SEC(Schedule Event Controller)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DCS(Device Control System)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다채널 구성 시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MCC(Multi Channel Controller)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전체 채널 모니터링 가능 </a:t>
            </a:r>
          </a:p>
        </p:txBody>
      </p:sp>
    </p:spTree>
    <p:extLst>
      <p:ext uri="{BB962C8B-B14F-4D97-AF65-F5344CB8AC3E}">
        <p14:creationId xmlns:p14="http://schemas.microsoft.com/office/powerpoint/2010/main" val="1729810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70000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20" name="텍스트 개체 틀 1">
            <a:extLst>
              <a:ext uri="{FF2B5EF4-FFF2-40B4-BE49-F238E27FC236}">
                <a16:creationId xmlns:a16="http://schemas.microsoft.com/office/drawing/2014/main" id="{666C7975-E8AF-4319-989B-CB96001E1B19}"/>
              </a:ext>
            </a:extLst>
          </p:cNvPr>
          <p:cNvSpPr txBox="1">
            <a:spLocks/>
          </p:cNvSpPr>
          <p:nvPr/>
        </p:nvSpPr>
        <p:spPr>
          <a:xfrm>
            <a:off x="536250" y="951826"/>
            <a:ext cx="8833500" cy="1683160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올인원 타입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CIAB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CIAB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SEC, DCS, PCS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하나의 하드웨어로 구성되어 있는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All in One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형태의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Master Switcher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역할을 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운행 스케줄 이벤트를 생성하고 모니터링할 수 있는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연결된 방송장비를 제어하는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하나의 하드웨어 안에서 안정적인 송출시스템을 구현합니다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출력은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SDI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기본으로 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Option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영상을 웹 또는 모바일에서 스트리밍할 수 있는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RTMP, UDP,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SRT,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RTP,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RTSP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등으로도 출력이 가능합니다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소규모 방송사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SO, PP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실시간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YouTube Live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적합한 시스템입니다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715DC2CC-664E-4E7C-B047-5A7B6384E07B}"/>
              </a:ext>
            </a:extLst>
          </p:cNvPr>
          <p:cNvGrpSpPr/>
          <p:nvPr/>
        </p:nvGrpSpPr>
        <p:grpSpPr>
          <a:xfrm>
            <a:off x="2312058" y="2899084"/>
            <a:ext cx="5292595" cy="3638551"/>
            <a:chOff x="2467112" y="2804672"/>
            <a:chExt cx="5292595" cy="3638551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15F2593-7A97-405C-82CB-3E5ED8B4A4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01" r="27209"/>
            <a:stretch/>
          </p:blipFill>
          <p:spPr>
            <a:xfrm>
              <a:off x="2644220" y="2804672"/>
              <a:ext cx="5115487" cy="3638551"/>
            </a:xfrm>
            <a:prstGeom prst="rect">
              <a:avLst/>
            </a:prstGeom>
          </p:spPr>
        </p:pic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694CC674-7C61-433A-BB30-EB8EBD839A84}"/>
                </a:ext>
              </a:extLst>
            </p:cNvPr>
            <p:cNvCxnSpPr>
              <a:cxnSpLocks/>
            </p:cNvCxnSpPr>
            <p:nvPr/>
          </p:nvCxnSpPr>
          <p:spPr>
            <a:xfrm>
              <a:off x="2467112" y="4557784"/>
              <a:ext cx="1067849" cy="2664"/>
            </a:xfrm>
            <a:prstGeom prst="line">
              <a:avLst/>
            </a:prstGeom>
            <a:ln w="317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C6FD8A2-7A32-4211-80B6-C24B2A1E3DC9}"/>
                </a:ext>
              </a:extLst>
            </p:cNvPr>
            <p:cNvSpPr txBox="1"/>
            <p:nvPr/>
          </p:nvSpPr>
          <p:spPr>
            <a:xfrm>
              <a:off x="2722274" y="4289900"/>
              <a:ext cx="5741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Input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6B426D66-1B3A-41E7-9014-F166C6A5694A}"/>
                </a:ext>
              </a:extLst>
            </p:cNvPr>
            <p:cNvCxnSpPr>
              <a:cxnSpLocks/>
            </p:cNvCxnSpPr>
            <p:nvPr/>
          </p:nvCxnSpPr>
          <p:spPr>
            <a:xfrm>
              <a:off x="6375400" y="4399540"/>
              <a:ext cx="1384307" cy="0"/>
            </a:xfrm>
            <a:prstGeom prst="line">
              <a:avLst/>
            </a:prstGeom>
            <a:ln w="317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C9A028B-0262-46F9-AEEE-E51D26F8985A}"/>
                </a:ext>
              </a:extLst>
            </p:cNvPr>
            <p:cNvSpPr txBox="1"/>
            <p:nvPr/>
          </p:nvSpPr>
          <p:spPr>
            <a:xfrm>
              <a:off x="7075548" y="4152520"/>
              <a:ext cx="5395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PGM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cxnSp>
          <p:nvCxnSpPr>
            <p:cNvPr id="75" name="직선 연결선 74">
              <a:extLst>
                <a:ext uri="{FF2B5EF4-FFF2-40B4-BE49-F238E27FC236}">
                  <a16:creationId xmlns:a16="http://schemas.microsoft.com/office/drawing/2014/main" id="{E0BF1979-9F98-4DB7-8D66-C1540169E04F}"/>
                </a:ext>
              </a:extLst>
            </p:cNvPr>
            <p:cNvCxnSpPr>
              <a:cxnSpLocks/>
            </p:cNvCxnSpPr>
            <p:nvPr/>
          </p:nvCxnSpPr>
          <p:spPr>
            <a:xfrm>
              <a:off x="6407150" y="4754753"/>
              <a:ext cx="1352557" cy="0"/>
            </a:xfrm>
            <a:prstGeom prst="line">
              <a:avLst/>
            </a:prstGeom>
            <a:ln w="3175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88B32B2-9D45-47C1-A0A2-72C32FBCFCBD}"/>
                </a:ext>
              </a:extLst>
            </p:cNvPr>
            <p:cNvSpPr txBox="1"/>
            <p:nvPr/>
          </p:nvSpPr>
          <p:spPr>
            <a:xfrm>
              <a:off x="7118218" y="4520197"/>
              <a:ext cx="4555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PST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66" name="AutoShape 233">
              <a:extLst>
                <a:ext uri="{FF2B5EF4-FFF2-40B4-BE49-F238E27FC236}">
                  <a16:creationId xmlns:a16="http://schemas.microsoft.com/office/drawing/2014/main" id="{B276AF78-82DE-446B-B169-4A590A8B8E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672108" y="3957943"/>
              <a:ext cx="766614" cy="692692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SEC</a:t>
              </a:r>
              <a:endParaRPr kumimoji="0" lang="ko-KR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cxnSp>
          <p:nvCxnSpPr>
            <p:cNvPr id="69" name="AutoShape 807">
              <a:extLst>
                <a:ext uri="{FF2B5EF4-FFF2-40B4-BE49-F238E27FC236}">
                  <a16:creationId xmlns:a16="http://schemas.microsoft.com/office/drawing/2014/main" id="{FB022D46-D44E-4356-ACA8-D1F8AD4E6AD9}"/>
                </a:ext>
              </a:extLst>
            </p:cNvPr>
            <p:cNvCxnSpPr>
              <a:cxnSpLocks noChangeShapeType="1"/>
              <a:stCxn id="67" idx="3"/>
              <a:endCxn id="66" idx="1"/>
            </p:cNvCxnSpPr>
            <p:nvPr/>
          </p:nvCxnSpPr>
          <p:spPr bwMode="auto">
            <a:xfrm flipH="1">
              <a:off x="4438722" y="4304289"/>
              <a:ext cx="130971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807">
              <a:extLst>
                <a:ext uri="{FF2B5EF4-FFF2-40B4-BE49-F238E27FC236}">
                  <a16:creationId xmlns:a16="http://schemas.microsoft.com/office/drawing/2014/main" id="{E62C8785-B1FE-4868-B09A-A0FB1E2A57F1}"/>
                </a:ext>
              </a:extLst>
            </p:cNvPr>
            <p:cNvCxnSpPr>
              <a:cxnSpLocks noChangeShapeType="1"/>
              <a:endCxn id="67" idx="1"/>
            </p:cNvCxnSpPr>
            <p:nvPr/>
          </p:nvCxnSpPr>
          <p:spPr bwMode="auto">
            <a:xfrm flipH="1" flipV="1">
              <a:off x="5336307" y="4304289"/>
              <a:ext cx="382498" cy="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7" name="AutoShape 233">
              <a:extLst>
                <a:ext uri="{FF2B5EF4-FFF2-40B4-BE49-F238E27FC236}">
                  <a16:creationId xmlns:a16="http://schemas.microsoft.com/office/drawing/2014/main" id="{C60052CB-2934-49BE-873E-ADF440C3D5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569693" y="3957943"/>
              <a:ext cx="766614" cy="692692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DCS</a:t>
              </a:r>
              <a:endParaRPr kumimoji="0" lang="ko-KR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56" name="AutoShape 233">
              <a:extLst>
                <a:ext uri="{FF2B5EF4-FFF2-40B4-BE49-F238E27FC236}">
                  <a16:creationId xmlns:a16="http://schemas.microsoft.com/office/drawing/2014/main" id="{563AB9A9-5A66-4C41-904A-BAD93F09E2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5451534" y="3957943"/>
              <a:ext cx="766614" cy="692692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2700" cap="sq" cmpd="sng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000" b="1" kern="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PCS</a:t>
              </a:r>
              <a:endParaRPr kumimoji="0" lang="ko-KR" altLang="ko-KR" sz="2000" b="1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BF118BF-AA4B-4206-B15C-80AB43F57F54}"/>
              </a:ext>
            </a:extLst>
          </p:cNvPr>
          <p:cNvSpPr txBox="1"/>
          <p:nvPr/>
        </p:nvSpPr>
        <p:spPr>
          <a:xfrm>
            <a:off x="1042687" y="4789338"/>
            <a:ext cx="1103186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촬영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Live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신호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90C3A7-F258-4A6C-9B31-42061AFECEED}"/>
              </a:ext>
            </a:extLst>
          </p:cNvPr>
          <p:cNvSpPr txBox="1"/>
          <p:nvPr/>
        </p:nvSpPr>
        <p:spPr>
          <a:xfrm>
            <a:off x="905486" y="3681978"/>
            <a:ext cx="1324402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부조정실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Live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신호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83EF8B-07DC-4030-A62A-720EC00E9F3F}"/>
              </a:ext>
            </a:extLst>
          </p:cNvPr>
          <p:cNvSpPr txBox="1"/>
          <p:nvPr/>
        </p:nvSpPr>
        <p:spPr>
          <a:xfrm>
            <a:off x="980913" y="6098321"/>
            <a:ext cx="1236237" cy="2616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중계차 </a:t>
            </a: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Live </a:t>
            </a:r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신호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8F34FCF-241B-4D46-8A21-07A3FD84F807}"/>
              </a:ext>
            </a:extLst>
          </p:cNvPr>
          <p:cNvSpPr txBox="1"/>
          <p:nvPr/>
        </p:nvSpPr>
        <p:spPr>
          <a:xfrm>
            <a:off x="8196096" y="3721759"/>
            <a:ext cx="341760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TV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6DFBD2-911D-481B-830B-465905E52583}"/>
              </a:ext>
            </a:extLst>
          </p:cNvPr>
          <p:cNvSpPr txBox="1"/>
          <p:nvPr/>
        </p:nvSpPr>
        <p:spPr>
          <a:xfrm>
            <a:off x="8207317" y="4818700"/>
            <a:ext cx="319318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웹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061E1AE-E1A1-4B2B-B3F5-81791697A9E8}"/>
              </a:ext>
            </a:extLst>
          </p:cNvPr>
          <p:cNvSpPr txBox="1"/>
          <p:nvPr/>
        </p:nvSpPr>
        <p:spPr>
          <a:xfrm>
            <a:off x="8072663" y="6063872"/>
            <a:ext cx="588624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모바일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08DE399D-8D75-4729-8F2D-28740D58A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745"/>
          <a:stretch/>
        </p:blipFill>
        <p:spPr>
          <a:xfrm>
            <a:off x="7927007" y="4045970"/>
            <a:ext cx="886272" cy="7433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CE1527A-77AD-46BE-B0A5-CA6ABAC6A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65" b="92478" l="10000" r="90000">
                        <a14:foregroundMark x1="45714" y1="14159" x2="45714" y2="14159"/>
                        <a14:foregroundMark x1="35714" y1="14159" x2="35714" y2="14159"/>
                        <a14:foregroundMark x1="43571" y1="8407" x2="43571" y2="8407"/>
                        <a14:foregroundMark x1="42857" y1="85398" x2="42857" y2="85398"/>
                        <a14:foregroundMark x1="40714" y1="92478" x2="40714" y2="92478"/>
                        <a14:foregroundMark x1="34286" y1="14159" x2="34286" y2="14159"/>
                        <a14:foregroundMark x1="43571" y1="7965" x2="43571" y2="7965"/>
                        <a14:foregroundMark x1="42857" y1="7965" x2="42857" y2="7965"/>
                        <a14:foregroundMark x1="42857" y1="7965" x2="42857" y2="79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57202" y="5090939"/>
            <a:ext cx="620891" cy="100229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782BF57-867F-43A4-9723-A0B24C36E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30" y="5098836"/>
            <a:ext cx="1148702" cy="9943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F20850D8-DE48-46D8-836E-98175E3949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1280" y="2914739"/>
            <a:ext cx="962159" cy="76210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C97BD3-560D-4B22-922B-C4D6F61F6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3634" y="4034484"/>
            <a:ext cx="1237453" cy="6286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31F443-5127-44AB-B0EF-FE204930D5F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947"/>
          <a:stretch/>
        </p:blipFill>
        <p:spPr>
          <a:xfrm>
            <a:off x="7838878" y="2956609"/>
            <a:ext cx="1020598" cy="73162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6063230-B56B-4350-B35D-5116383C5328}"/>
              </a:ext>
            </a:extLst>
          </p:cNvPr>
          <p:cNvSpPr/>
          <p:nvPr/>
        </p:nvSpPr>
        <p:spPr>
          <a:xfrm>
            <a:off x="779398" y="2832921"/>
            <a:ext cx="1521949" cy="3638550"/>
          </a:xfrm>
          <a:prstGeom prst="rect">
            <a:avLst/>
          </a:prstGeom>
          <a:noFill/>
          <a:ln w="12700">
            <a:solidFill>
              <a:srgbClr val="232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713A520-D2BE-4510-B95D-C1CBD8D85EA3}"/>
              </a:ext>
            </a:extLst>
          </p:cNvPr>
          <p:cNvSpPr/>
          <p:nvPr/>
        </p:nvSpPr>
        <p:spPr>
          <a:xfrm>
            <a:off x="7606002" y="2832921"/>
            <a:ext cx="1521949" cy="3638550"/>
          </a:xfrm>
          <a:prstGeom prst="rect">
            <a:avLst/>
          </a:prstGeom>
          <a:noFill/>
          <a:ln w="12700">
            <a:solidFill>
              <a:srgbClr val="2324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51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>
            <a:extLst>
              <a:ext uri="{FF2B5EF4-FFF2-40B4-BE49-F238E27FC236}">
                <a16:creationId xmlns:a16="http://schemas.microsoft.com/office/drawing/2014/main" id="{739E233E-F961-4AA7-8C75-34880A2A5B2C}"/>
              </a:ext>
            </a:extLst>
          </p:cNvPr>
          <p:cNvSpPr/>
          <p:nvPr/>
        </p:nvSpPr>
        <p:spPr>
          <a:xfrm>
            <a:off x="1038261" y="2401766"/>
            <a:ext cx="7985906" cy="425088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5A6AA5A9-87C2-4B8F-B316-65B18B956C86}"/>
              </a:ext>
            </a:extLst>
          </p:cNvPr>
          <p:cNvSpPr/>
          <p:nvPr/>
        </p:nvSpPr>
        <p:spPr>
          <a:xfrm>
            <a:off x="998462" y="2363507"/>
            <a:ext cx="7985906" cy="4250883"/>
          </a:xfrm>
          <a:prstGeom prst="rect">
            <a:avLst/>
          </a:prstGeom>
          <a:solidFill>
            <a:srgbClr val="F3F5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62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AutoShape 233">
            <a:extLst>
              <a:ext uri="{FF2B5EF4-FFF2-40B4-BE49-F238E27FC236}">
                <a16:creationId xmlns:a16="http://schemas.microsoft.com/office/drawing/2014/main" id="{35AAF2C3-568A-4C1C-961A-393C49DD7FDB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42274" y="2526263"/>
            <a:ext cx="4496887" cy="3938226"/>
          </a:xfrm>
          <a:prstGeom prst="roundRect">
            <a:avLst>
              <a:gd name="adj" fmla="val 3310"/>
            </a:avLst>
          </a:prstGeom>
          <a:solidFill>
            <a:schemeClr val="bg1"/>
          </a:solidFill>
          <a:ln w="19050" cap="sq" cmpd="sng">
            <a:noFill/>
            <a:prstDash val="sysDot"/>
            <a:round/>
            <a:headEnd/>
            <a:tailEnd/>
          </a:ln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가는각진제목체" pitchFamily="18" charset="-127"/>
                <a:ea typeface="가는각진제목체" pitchFamily="18" charset="-127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ko-KR" sz="700" kern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70000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6"/>
          </p:nvPr>
        </p:nvSpPr>
        <p:spPr>
          <a:xfrm>
            <a:off x="574665" y="989841"/>
            <a:ext cx="8833500" cy="1313118"/>
          </a:xfrm>
        </p:spPr>
        <p:txBody>
          <a:bodyPr lIns="36000" tIns="36000" rIns="36000" bIns="36000"/>
          <a:lstStyle/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전통 방식의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Automation 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대규모 방송사에서 사용하는 비디오서버를 제어하여 송출하는 전통적인 방식의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APC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스케줄 이벤트를 생성하고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모니터링할 수 있는 화면을 제공하는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방송비를 제어하는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구성되어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다채널 구성이 가능하며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모든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Component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소프트웨어 방식으로 동작합니다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다중화 구성으로 시스템을 안정적으로 운용할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다채널 송출 시스템 구성 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MCC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통하여 채널을 한 눈에 모니터링 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AutoShape 807">
            <a:extLst>
              <a:ext uri="{FF2B5EF4-FFF2-40B4-BE49-F238E27FC236}">
                <a16:creationId xmlns:a16="http://schemas.microsoft.com/office/drawing/2014/main" id="{86E84967-0119-4D86-86C0-911532E022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35095" y="3080110"/>
            <a:ext cx="0" cy="2622489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D430016-5339-42AF-9EC5-E84849AF5C0E}"/>
              </a:ext>
            </a:extLst>
          </p:cNvPr>
          <p:cNvSpPr txBox="1"/>
          <p:nvPr/>
        </p:nvSpPr>
        <p:spPr>
          <a:xfrm>
            <a:off x="2076756" y="3466522"/>
            <a:ext cx="817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SEC 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Main</a:t>
            </a:r>
            <a:endParaRPr lang="ko-KR" altLang="en-US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3E23A2-FC50-472D-B642-808EF70A8BDD}"/>
              </a:ext>
            </a:extLst>
          </p:cNvPr>
          <p:cNvSpPr txBox="1"/>
          <p:nvPr/>
        </p:nvSpPr>
        <p:spPr>
          <a:xfrm>
            <a:off x="4734798" y="3476154"/>
            <a:ext cx="848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DCS </a:t>
            </a: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Main</a:t>
            </a:r>
            <a:endParaRPr lang="ko-KR" altLang="en-US" sz="11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D6362070-F557-4146-843A-86F8817CA088}"/>
              </a:ext>
            </a:extLst>
          </p:cNvPr>
          <p:cNvGrpSpPr/>
          <p:nvPr/>
        </p:nvGrpSpPr>
        <p:grpSpPr>
          <a:xfrm>
            <a:off x="6901401" y="2602076"/>
            <a:ext cx="1639147" cy="3811718"/>
            <a:chOff x="6862986" y="2557686"/>
            <a:chExt cx="1639147" cy="3811718"/>
          </a:xfrm>
        </p:grpSpPr>
        <p:sp>
          <p:nvSpPr>
            <p:cNvPr id="6" name="AutoShape 233">
              <a:extLst>
                <a:ext uri="{FF2B5EF4-FFF2-40B4-BE49-F238E27FC236}">
                  <a16:creationId xmlns:a16="http://schemas.microsoft.com/office/drawing/2014/main" id="{DAE77573-5EFA-478F-B3F2-1C88FCCCD4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6862986" y="2557686"/>
              <a:ext cx="1639147" cy="3811718"/>
            </a:xfrm>
            <a:prstGeom prst="roundRect">
              <a:avLst>
                <a:gd name="adj" fmla="val 3310"/>
              </a:avLst>
            </a:prstGeom>
            <a:solidFill>
              <a:schemeClr val="bg1"/>
            </a:solidFill>
            <a:ln w="19050" cap="sq" cmpd="sng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가는각진제목체" pitchFamily="18" charset="-127"/>
                  <a:ea typeface="가는각진제목체" pitchFamily="18" charset="-127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ko-KR" sz="7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61BBBEBD-F38C-4C60-86C4-BD8E0B175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244" b="89916" l="5202" r="94220">
                          <a14:foregroundMark x1="7514" y1="67227" x2="7514" y2="67227"/>
                          <a14:foregroundMark x1="14451" y1="34454" x2="14451" y2="34454"/>
                          <a14:foregroundMark x1="16763" y1="33613" x2="16763" y2="33613"/>
                          <a14:foregroundMark x1="91329" y1="65546" x2="91329" y2="65546"/>
                          <a14:foregroundMark x1="94220" y1="68067" x2="94220" y2="68067"/>
                          <a14:foregroundMark x1="5202" y1="68908" x2="5202" y2="689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112" y="2717094"/>
              <a:ext cx="1194746" cy="821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8237B56-AFB6-442D-967F-D61DA03261E4}"/>
                </a:ext>
              </a:extLst>
            </p:cNvPr>
            <p:cNvSpPr txBox="1"/>
            <p:nvPr/>
          </p:nvSpPr>
          <p:spPr>
            <a:xfrm>
              <a:off x="6937923" y="3308707"/>
              <a:ext cx="1467253" cy="280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Broadcast Switcher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017C7E96-3F7A-49B3-8D48-BB23E1D3BD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2352" y="3590923"/>
              <a:ext cx="890080" cy="66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CDCFCE-1A12-4C51-B01D-842BD1D654DC}"/>
                </a:ext>
              </a:extLst>
            </p:cNvPr>
            <p:cNvSpPr txBox="1"/>
            <p:nvPr/>
          </p:nvSpPr>
          <p:spPr>
            <a:xfrm>
              <a:off x="7106528" y="4219893"/>
              <a:ext cx="1160740" cy="280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Playout Server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CF0A3359-E0E3-432A-AD36-B445E76595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7459" y="4500968"/>
              <a:ext cx="1341238" cy="256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140A69-2CDC-4D47-907A-FAB9A1EBE077}"/>
                </a:ext>
              </a:extLst>
            </p:cNvPr>
            <p:cNvSpPr txBox="1"/>
            <p:nvPr/>
          </p:nvSpPr>
          <p:spPr>
            <a:xfrm>
              <a:off x="7455325" y="4724644"/>
              <a:ext cx="516695" cy="280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RSW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pic>
          <p:nvPicPr>
            <p:cNvPr id="31" name="Picture 7">
              <a:extLst>
                <a:ext uri="{FF2B5EF4-FFF2-40B4-BE49-F238E27FC236}">
                  <a16:creationId xmlns:a16="http://schemas.microsoft.com/office/drawing/2014/main" id="{F329C037-9819-4040-AF52-6910293B9B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7525" y="5059020"/>
              <a:ext cx="1292748" cy="134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0B4F91-324A-4726-82B1-7016D6AB3039}"/>
                </a:ext>
              </a:extLst>
            </p:cNvPr>
            <p:cNvSpPr txBox="1"/>
            <p:nvPr/>
          </p:nvSpPr>
          <p:spPr>
            <a:xfrm>
              <a:off x="7224788" y="5159916"/>
              <a:ext cx="958221" cy="280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Logo &amp; CG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5EB5D63-41F4-4D35-A7BE-D522AD9BAF60}"/>
                </a:ext>
              </a:extLst>
            </p:cNvPr>
            <p:cNvSpPr txBox="1"/>
            <p:nvPr/>
          </p:nvSpPr>
          <p:spPr>
            <a:xfrm>
              <a:off x="7506077" y="5999122"/>
              <a:ext cx="405402" cy="280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00" dirty="0">
                  <a:latin typeface="맑은 고딕" panose="020B0503020000020004" pitchFamily="50" charset="-127"/>
                  <a:ea typeface="맑은 고딕" panose="020B0503020000020004" pitchFamily="50" charset="-127"/>
                  <a:cs typeface="Tahoma" panose="020B0604030504040204" pitchFamily="34" charset="0"/>
                </a:rPr>
                <a:t>Etc</a:t>
              </a:r>
              <a:endParaRPr lang="ko-KR" altLang="en-US" sz="1000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endParaRPr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927A61A5-5E9F-4827-BECA-1CF2C630A46B}"/>
                </a:ext>
              </a:extLst>
            </p:cNvPr>
            <p:cNvGrpSpPr/>
            <p:nvPr/>
          </p:nvGrpSpPr>
          <p:grpSpPr>
            <a:xfrm>
              <a:off x="7188218" y="5495143"/>
              <a:ext cx="1020228" cy="465720"/>
              <a:chOff x="5621511" y="4494312"/>
              <a:chExt cx="664686" cy="303422"/>
            </a:xfrm>
          </p:grpSpPr>
          <p:pic>
            <p:nvPicPr>
              <p:cNvPr id="39" name="Picture 800" descr="100BaseTHub">
                <a:extLst>
                  <a:ext uri="{FF2B5EF4-FFF2-40B4-BE49-F238E27FC236}">
                    <a16:creationId xmlns:a16="http://schemas.microsoft.com/office/drawing/2014/main" id="{23F7A5C5-FF1C-4705-9798-1204E4723ACB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8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621511" y="4494312"/>
                <a:ext cx="487680" cy="216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00" descr="100BaseTHub">
                <a:extLst>
                  <a:ext uri="{FF2B5EF4-FFF2-40B4-BE49-F238E27FC236}">
                    <a16:creationId xmlns:a16="http://schemas.microsoft.com/office/drawing/2014/main" id="{6BB9E646-1B8F-4A28-9E6F-F07C7A3E90A2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8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707461" y="4538508"/>
                <a:ext cx="487680" cy="216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800" descr="100BaseTHub">
                <a:extLst>
                  <a:ext uri="{FF2B5EF4-FFF2-40B4-BE49-F238E27FC236}">
                    <a16:creationId xmlns:a16="http://schemas.microsoft.com/office/drawing/2014/main" id="{24778370-4E75-4478-B1F5-61504D3E73BE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8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5798517" y="4581326"/>
                <a:ext cx="487680" cy="216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4CD6E7F-5F4C-45D2-B987-888684A0B8F1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2944776" y="3080111"/>
            <a:ext cx="39566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2027330-4CCD-4A3D-B19C-B828F8454515}"/>
              </a:ext>
            </a:extLst>
          </p:cNvPr>
          <p:cNvSpPr txBox="1"/>
          <p:nvPr/>
        </p:nvSpPr>
        <p:spPr>
          <a:xfrm>
            <a:off x="1635636" y="6152183"/>
            <a:ext cx="1552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MCC</a:t>
            </a:r>
            <a:endParaRPr lang="ko-KR" altLang="en-US" sz="11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81EB917F-CD19-45A5-8C2C-76BED49C01BA}"/>
              </a:ext>
            </a:extLst>
          </p:cNvPr>
          <p:cNvCxnSpPr>
            <a:cxnSpLocks/>
          </p:cNvCxnSpPr>
          <p:nvPr/>
        </p:nvCxnSpPr>
        <p:spPr>
          <a:xfrm>
            <a:off x="2934712" y="5702598"/>
            <a:ext cx="110038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그림 68">
            <a:extLst>
              <a:ext uri="{FF2B5EF4-FFF2-40B4-BE49-F238E27FC236}">
                <a16:creationId xmlns:a16="http://schemas.microsoft.com/office/drawing/2014/main" id="{E5A8D6E5-AA6C-48C1-AAE4-81F19C30F4B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8"/>
          <a:stretch/>
        </p:blipFill>
        <p:spPr>
          <a:xfrm>
            <a:off x="4987818" y="2761484"/>
            <a:ext cx="342271" cy="686163"/>
          </a:xfrm>
          <a:prstGeom prst="rect">
            <a:avLst/>
          </a:prstGeom>
        </p:spPr>
      </p:pic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7D1F200-A442-4B06-9184-6DAD06780C96}"/>
              </a:ext>
            </a:extLst>
          </p:cNvPr>
          <p:cNvCxnSpPr>
            <a:cxnSpLocks/>
          </p:cNvCxnSpPr>
          <p:nvPr/>
        </p:nvCxnSpPr>
        <p:spPr>
          <a:xfrm>
            <a:off x="2810393" y="4572322"/>
            <a:ext cx="406940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그림 43">
            <a:extLst>
              <a:ext uri="{FF2B5EF4-FFF2-40B4-BE49-F238E27FC236}">
                <a16:creationId xmlns:a16="http://schemas.microsoft.com/office/drawing/2014/main" id="{132B7D4E-F5CA-413E-80EE-6A95D4713D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24" y="2761484"/>
            <a:ext cx="1066252" cy="63725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F76A2FD-F3A7-4F53-B2D8-EDFB213FBAA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88"/>
          <a:stretch/>
        </p:blipFill>
        <p:spPr>
          <a:xfrm>
            <a:off x="5002885" y="4253696"/>
            <a:ext cx="342271" cy="686163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6DBDD9CC-303A-47D3-839A-ADC47CA01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24" y="4253696"/>
            <a:ext cx="1066252" cy="63725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C17F525-BA36-4952-A68A-4608D79AD780}"/>
              </a:ext>
            </a:extLst>
          </p:cNvPr>
          <p:cNvSpPr txBox="1"/>
          <p:nvPr/>
        </p:nvSpPr>
        <p:spPr>
          <a:xfrm>
            <a:off x="2001416" y="4969743"/>
            <a:ext cx="9685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SEC 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Backup</a:t>
            </a:r>
            <a:endParaRPr lang="ko-KR" altLang="en-US" sz="1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A27882-BB7D-47EC-9424-5C5A1CD0BD17}"/>
              </a:ext>
            </a:extLst>
          </p:cNvPr>
          <p:cNvSpPr txBox="1"/>
          <p:nvPr/>
        </p:nvSpPr>
        <p:spPr>
          <a:xfrm>
            <a:off x="4674523" y="4979375"/>
            <a:ext cx="9989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DCS </a:t>
            </a:r>
            <a:r>
              <a:rPr lang="en-US" altLang="ko-KR" sz="11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anose="020B0604030504040204" pitchFamily="34" charset="0"/>
              </a:rPr>
              <a:t>Backup</a:t>
            </a:r>
            <a:endParaRPr lang="ko-KR" altLang="en-US" sz="1100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8D029F1A-839D-40DE-8534-F5595D4A78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524" y="5479054"/>
            <a:ext cx="1066252" cy="63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35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70000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컴포넌트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(Component)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357AF87-6C53-4F6B-924A-4FD7AD915403}"/>
              </a:ext>
            </a:extLst>
          </p:cNvPr>
          <p:cNvGrpSpPr/>
          <p:nvPr/>
        </p:nvGrpSpPr>
        <p:grpSpPr>
          <a:xfrm>
            <a:off x="7614860" y="1206879"/>
            <a:ext cx="1621267" cy="3561770"/>
            <a:chOff x="7614860" y="1269023"/>
            <a:chExt cx="1621267" cy="3561770"/>
          </a:xfrm>
        </p:grpSpPr>
        <p:sp>
          <p:nvSpPr>
            <p:cNvPr id="8" name="양쪽 중괄호 7">
              <a:extLst>
                <a:ext uri="{FF2B5EF4-FFF2-40B4-BE49-F238E27FC236}">
                  <a16:creationId xmlns:a16="http://schemas.microsoft.com/office/drawing/2014/main" id="{F50CB79A-D3AA-4CF2-8AB3-0181392D8076}"/>
                </a:ext>
              </a:extLst>
            </p:cNvPr>
            <p:cNvSpPr/>
            <p:nvPr/>
          </p:nvSpPr>
          <p:spPr>
            <a:xfrm>
              <a:off x="7837737" y="1356462"/>
              <a:ext cx="1398390" cy="3397776"/>
            </a:xfrm>
            <a:prstGeom prst="bracePair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030314B-8DCF-4B1B-9144-E16B92FE420F}"/>
                </a:ext>
              </a:extLst>
            </p:cNvPr>
            <p:cNvSpPr/>
            <p:nvPr/>
          </p:nvSpPr>
          <p:spPr>
            <a:xfrm>
              <a:off x="7614860" y="1269023"/>
              <a:ext cx="699961" cy="356177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2732F52-2C04-4FD5-A07C-CE36A99843CB}"/>
              </a:ext>
            </a:extLst>
          </p:cNvPr>
          <p:cNvGrpSpPr/>
          <p:nvPr/>
        </p:nvGrpSpPr>
        <p:grpSpPr>
          <a:xfrm>
            <a:off x="669870" y="5143892"/>
            <a:ext cx="8257484" cy="1065401"/>
            <a:chOff x="1696411" y="5218593"/>
            <a:chExt cx="8257484" cy="1065401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5F42E06-06EE-44DE-860D-5602A177210E}"/>
                </a:ext>
              </a:extLst>
            </p:cNvPr>
            <p:cNvSpPr/>
            <p:nvPr/>
          </p:nvSpPr>
          <p:spPr>
            <a:xfrm>
              <a:off x="1696411" y="5218593"/>
              <a:ext cx="1329114" cy="1065401"/>
            </a:xfrm>
            <a:prstGeom prst="roundRect">
              <a:avLst/>
            </a:prstGeom>
            <a:solidFill>
              <a:srgbClr val="E6F6FA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MCC</a:t>
              </a:r>
              <a:endPara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50" b="1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(Multi Channel Controller)</a:t>
              </a: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5745EEC-77CC-4288-9A16-546B0C8FB88F}"/>
                </a:ext>
              </a:extLst>
            </p:cNvPr>
            <p:cNvSpPr/>
            <p:nvPr/>
          </p:nvSpPr>
          <p:spPr>
            <a:xfrm>
              <a:off x="3070031" y="5218593"/>
              <a:ext cx="6883864" cy="1065401"/>
            </a:xfrm>
            <a:prstGeom prst="roundRect">
              <a:avLst/>
            </a:prstGeom>
            <a:solidFill>
              <a:schemeClr val="bg1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6D2F13-08C1-469E-B3C4-83C86908D11E}"/>
                </a:ext>
              </a:extLst>
            </p:cNvPr>
            <p:cNvSpPr txBox="1"/>
            <p:nvPr/>
          </p:nvSpPr>
          <p:spPr>
            <a:xfrm>
              <a:off x="3070029" y="5375747"/>
              <a:ext cx="6883864" cy="73866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운용중인 전체 채널에 대한 송출 이벤트 및 장비 상태 모니터링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타임라인 형태 모니터링 </a:t>
              </a:r>
            </a:p>
            <a:p>
              <a:r>
                <a: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채널에 대한 세부 이벤트 확인 가능</a:t>
              </a:r>
            </a:p>
          </p:txBody>
        </p:sp>
      </p:grp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DC0DBF8-F1FE-43CE-B0E8-0B89F76E83FB}"/>
              </a:ext>
            </a:extLst>
          </p:cNvPr>
          <p:cNvSpPr/>
          <p:nvPr/>
        </p:nvSpPr>
        <p:spPr>
          <a:xfrm>
            <a:off x="669873" y="2467657"/>
            <a:ext cx="1329111" cy="1065401"/>
          </a:xfrm>
          <a:prstGeom prst="roundRect">
            <a:avLst/>
          </a:prstGeom>
          <a:solidFill>
            <a:srgbClr val="E6F6F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DCS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(Device Control Sever)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A018B8-EEC0-4D7F-BB73-F31B73DD1192}"/>
              </a:ext>
            </a:extLst>
          </p:cNvPr>
          <p:cNvSpPr/>
          <p:nvPr/>
        </p:nvSpPr>
        <p:spPr>
          <a:xfrm>
            <a:off x="2043486" y="2467657"/>
            <a:ext cx="6883870" cy="106540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AE7BA7-4BE5-4AB5-A253-1A001C822D8F}"/>
              </a:ext>
            </a:extLst>
          </p:cNvPr>
          <p:cNvSpPr txBox="1"/>
          <p:nvPr/>
        </p:nvSpPr>
        <p:spPr>
          <a:xfrm>
            <a:off x="2043484" y="2619881"/>
            <a:ext cx="6883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PCS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방송장비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(Master Switcher, Video Server, CG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직접 제어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SEC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정상동작 하지 않는 경우에도 저장된 이벤트 큐 정보로 일정시간 동안 송출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관련 상태 및 로그 실시간 모니터링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C668D9-C6AE-45BE-803E-CD37E5BF5347}"/>
              </a:ext>
            </a:extLst>
          </p:cNvPr>
          <p:cNvSpPr/>
          <p:nvPr/>
        </p:nvSpPr>
        <p:spPr>
          <a:xfrm>
            <a:off x="669873" y="3811989"/>
            <a:ext cx="1329111" cy="1065401"/>
          </a:xfrm>
          <a:prstGeom prst="roundRect">
            <a:avLst/>
          </a:prstGeom>
          <a:solidFill>
            <a:srgbClr val="E6F6F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(Schedule Event Controller)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BD30A4-0192-4381-AB04-0AEAE18D802C}"/>
              </a:ext>
            </a:extLst>
          </p:cNvPr>
          <p:cNvSpPr/>
          <p:nvPr/>
        </p:nvSpPr>
        <p:spPr>
          <a:xfrm>
            <a:off x="2043486" y="3811989"/>
            <a:ext cx="6883870" cy="106540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E1A0C5-899A-4139-A249-2A36A78A84A4}"/>
              </a:ext>
            </a:extLst>
          </p:cNvPr>
          <p:cNvSpPr txBox="1"/>
          <p:nvPr/>
        </p:nvSpPr>
        <p:spPr>
          <a:xfrm>
            <a:off x="2043484" y="3969143"/>
            <a:ext cx="6883870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운행표 편집 및 송출 이벤트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상태 모니터링 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타임라인 형태 모니터링 화면 제공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단위로 작성된 운행표를 불러와 스케줄에 맞게 송출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Program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기능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전타이틀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후타이틀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CM, </a:t>
            </a:r>
            <a:r>
              <a:rPr lang="ko-KR" altLang="en-US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등을 하나의 이벤트로 묶음</a:t>
            </a:r>
            <a:r>
              <a:rPr lang="en-US" altLang="ko-KR" sz="14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A2615E10-4891-4C8D-9289-B9C15186730E}"/>
              </a:ext>
            </a:extLst>
          </p:cNvPr>
          <p:cNvSpPr/>
          <p:nvPr/>
        </p:nvSpPr>
        <p:spPr>
          <a:xfrm>
            <a:off x="669873" y="1119204"/>
            <a:ext cx="1329111" cy="1065401"/>
          </a:xfrm>
          <a:prstGeom prst="roundRect">
            <a:avLst/>
          </a:prstGeom>
          <a:solidFill>
            <a:srgbClr val="E6F6FA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PCS</a:t>
            </a:r>
            <a:endParaRPr lang="en-US" altLang="ko-KR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05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(Playback Controller System)</a:t>
            </a:r>
            <a:endParaRPr lang="ko-KR" altLang="en-US" sz="105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35124E0-A226-4151-9DEE-348238C62CFD}"/>
              </a:ext>
            </a:extLst>
          </p:cNvPr>
          <p:cNvSpPr/>
          <p:nvPr/>
        </p:nvSpPr>
        <p:spPr>
          <a:xfrm>
            <a:off x="2043486" y="1119204"/>
            <a:ext cx="6883870" cy="1065401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AB563D-D5C4-46B0-9D1A-3CEA19B1A35D}"/>
              </a:ext>
            </a:extLst>
          </p:cNvPr>
          <p:cNvSpPr txBox="1"/>
          <p:nvPr/>
        </p:nvSpPr>
        <p:spPr>
          <a:xfrm>
            <a:off x="2043484" y="1276316"/>
            <a:ext cx="688387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Master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Switcher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기능을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제공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Keyer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포함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Player, CG, Logo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출력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SDI</a:t>
            </a:r>
          </a:p>
          <a:p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옵션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RTMP, UDP, SRT, RTP, RTSP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스트리밍 프로토콜 지원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6E3D5AE-9C99-4B35-96C4-13A39CFC1541}"/>
              </a:ext>
            </a:extLst>
          </p:cNvPr>
          <p:cNvGrpSpPr/>
          <p:nvPr/>
        </p:nvGrpSpPr>
        <p:grpSpPr>
          <a:xfrm>
            <a:off x="9238773" y="2041351"/>
            <a:ext cx="374242" cy="1892826"/>
            <a:chOff x="9292041" y="2103495"/>
            <a:chExt cx="374242" cy="1892826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765B9DB9-7706-443D-8756-7E985F980323}"/>
                </a:ext>
              </a:extLst>
            </p:cNvPr>
            <p:cNvSpPr/>
            <p:nvPr/>
          </p:nvSpPr>
          <p:spPr>
            <a:xfrm>
              <a:off x="9297288" y="2103495"/>
              <a:ext cx="368995" cy="1892826"/>
            </a:xfrm>
            <a:prstGeom prst="roundRect">
              <a:avLst/>
            </a:prstGeom>
            <a:solidFill>
              <a:srgbClr val="FFFF00"/>
            </a:solidFill>
            <a:ln w="222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A94AF74-56D9-418B-9B9B-083615E0A346}"/>
                </a:ext>
              </a:extLst>
            </p:cNvPr>
            <p:cNvGrpSpPr/>
            <p:nvPr/>
          </p:nvGrpSpPr>
          <p:grpSpPr>
            <a:xfrm>
              <a:off x="9292041" y="2240450"/>
              <a:ext cx="374242" cy="1448785"/>
              <a:chOff x="9283005" y="2251192"/>
              <a:chExt cx="374242" cy="144878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8D5AA8B-5CFD-403B-800E-34ED0B74741C}"/>
                  </a:ext>
                </a:extLst>
              </p:cNvPr>
              <p:cNvSpPr txBox="1"/>
              <p:nvPr/>
            </p:nvSpPr>
            <p:spPr>
              <a:xfrm>
                <a:off x="9283005" y="2251192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C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78389C7-EE9E-4AE9-9609-386430038628}"/>
                  </a:ext>
                </a:extLst>
              </p:cNvPr>
              <p:cNvSpPr txBox="1"/>
              <p:nvPr/>
            </p:nvSpPr>
            <p:spPr>
              <a:xfrm>
                <a:off x="9329051" y="2600859"/>
                <a:ext cx="2712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I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40BC459-188A-4B44-A0DE-5FA04EB1D09A}"/>
                  </a:ext>
                </a:extLst>
              </p:cNvPr>
              <p:cNvSpPr txBox="1"/>
              <p:nvPr/>
            </p:nvSpPr>
            <p:spPr>
              <a:xfrm>
                <a:off x="9289839" y="2961313"/>
                <a:ext cx="367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D436643-009D-4EB9-8980-AFB870788346}"/>
                  </a:ext>
                </a:extLst>
              </p:cNvPr>
              <p:cNvSpPr txBox="1"/>
              <p:nvPr/>
            </p:nvSpPr>
            <p:spPr>
              <a:xfrm>
                <a:off x="9297587" y="3330645"/>
                <a:ext cx="3097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B</a:t>
                </a:r>
                <a:endParaRPr lang="ko-KR" altLang="en-US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</p:grp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BC831027-1256-4E87-8DBA-49388DAF1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01" r="27209"/>
          <a:stretch/>
        </p:blipFill>
        <p:spPr>
          <a:xfrm>
            <a:off x="9259754" y="3632247"/>
            <a:ext cx="337525" cy="2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3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FBBA7DCC-7233-40B1-A0DC-A19368DD342F}"/>
              </a:ext>
            </a:extLst>
          </p:cNvPr>
          <p:cNvGrpSpPr/>
          <p:nvPr/>
        </p:nvGrpSpPr>
        <p:grpSpPr>
          <a:xfrm>
            <a:off x="352801" y="2420303"/>
            <a:ext cx="9246490" cy="4026433"/>
            <a:chOff x="1257300" y="2975876"/>
            <a:chExt cx="7259687" cy="324947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4BF92CC-3BF8-489A-9063-D30BA7821F8B}"/>
                </a:ext>
              </a:extLst>
            </p:cNvPr>
            <p:cNvSpPr/>
            <p:nvPr/>
          </p:nvSpPr>
          <p:spPr>
            <a:xfrm>
              <a:off x="1293300" y="3010483"/>
              <a:ext cx="7223687" cy="3214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4D6E8AA-493F-4BD0-8521-BFD924AD49A8}"/>
                </a:ext>
              </a:extLst>
            </p:cNvPr>
            <p:cNvSpPr/>
            <p:nvPr/>
          </p:nvSpPr>
          <p:spPr>
            <a:xfrm>
              <a:off x="1257300" y="2975876"/>
              <a:ext cx="7223687" cy="3214868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7794" y="6577008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6"/>
          </p:nvPr>
        </p:nvSpPr>
        <p:spPr>
          <a:xfrm>
            <a:off x="536249" y="2458437"/>
            <a:ext cx="3457130" cy="3504514"/>
          </a:xfrm>
        </p:spPr>
        <p:txBody>
          <a:bodyPr lIns="36000" tIns="36000" rIns="36000" bIns="36000"/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Switcher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기능을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제공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Media Playback 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대다수 방송용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Format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지원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Keyer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제공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CG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Logo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송출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오디오 믹싱 기능 제공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Recoding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제공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MXF, MP4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지원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출력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SDI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옵션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RTMP, UDP, SRT, RTP, RTSP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스트리밍 프로토콜 지원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CG Editor Tool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제공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별도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Application)</a:t>
            </a:r>
            <a:endParaRPr lang="ko-KR" altLang="en-US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75353131-B3E1-4DA2-A9F0-D3D73803227F}"/>
              </a:ext>
            </a:extLst>
          </p:cNvPr>
          <p:cNvSpPr txBox="1">
            <a:spLocks/>
          </p:cNvSpPr>
          <p:nvPr/>
        </p:nvSpPr>
        <p:spPr>
          <a:xfrm>
            <a:off x="536250" y="951826"/>
            <a:ext cx="8833500" cy="129498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1) PCS (Playback Controller System)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방송사에서 사용하는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Master Switcher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역할을 하는 소프트웨어입니다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대다수 방송사에서 사용하고 있는 포맷의 영상을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Play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할 수 있으며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CG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Logo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도 영상과 함께 송출할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송출영상을 녹화하거나 실시간 스트리밍도 가능합니다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           Master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Switcher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따로 구비하기 어려운 개인 방송 또는 소규모 방송에서 사용하기 용이합니다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12B538-3B4E-439B-84D5-60A894E2B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94" y="2646013"/>
            <a:ext cx="4973342" cy="269389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29EC82D-27E0-4A59-8E55-03F351913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115" y="4923890"/>
            <a:ext cx="2190588" cy="136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187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C0C4CAD6-947F-43F8-BD3E-34C10C73CAE3}"/>
              </a:ext>
            </a:extLst>
          </p:cNvPr>
          <p:cNvGrpSpPr/>
          <p:nvPr/>
        </p:nvGrpSpPr>
        <p:grpSpPr>
          <a:xfrm>
            <a:off x="352801" y="2736015"/>
            <a:ext cx="9246490" cy="3659375"/>
            <a:chOff x="1257300" y="3086318"/>
            <a:chExt cx="7259687" cy="3320796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46C2CA9-6FA7-4113-AD74-7AFA26E4A6C2}"/>
                </a:ext>
              </a:extLst>
            </p:cNvPr>
            <p:cNvSpPr/>
            <p:nvPr/>
          </p:nvSpPr>
          <p:spPr>
            <a:xfrm>
              <a:off x="1293300" y="3120924"/>
              <a:ext cx="7223687" cy="32861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E905BE5-156A-4612-A18E-6F7BEB87594D}"/>
                </a:ext>
              </a:extLst>
            </p:cNvPr>
            <p:cNvSpPr/>
            <p:nvPr/>
          </p:nvSpPr>
          <p:spPr>
            <a:xfrm>
              <a:off x="1257300" y="3086318"/>
              <a:ext cx="7223687" cy="3286191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61752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FF9786-699D-4AC7-B8FE-C2E514B25F4E}"/>
              </a:ext>
            </a:extLst>
          </p:cNvPr>
          <p:cNvSpPr txBox="1"/>
          <p:nvPr/>
        </p:nvSpPr>
        <p:spPr>
          <a:xfrm>
            <a:off x="6353714" y="43536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화면</a:t>
            </a:r>
          </a:p>
        </p:txBody>
      </p:sp>
      <p:sp>
        <p:nvSpPr>
          <p:cNvPr id="14" name="텍스트 개체 틀 1">
            <a:extLst>
              <a:ext uri="{FF2B5EF4-FFF2-40B4-BE49-F238E27FC236}">
                <a16:creationId xmlns:a16="http://schemas.microsoft.com/office/drawing/2014/main" id="{4C9939F1-439B-461C-A5C9-485120B1DA5A}"/>
              </a:ext>
            </a:extLst>
          </p:cNvPr>
          <p:cNvSpPr txBox="1">
            <a:spLocks/>
          </p:cNvSpPr>
          <p:nvPr/>
        </p:nvSpPr>
        <p:spPr>
          <a:xfrm>
            <a:off x="536250" y="951824"/>
            <a:ext cx="8833500" cy="1516167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2) DCS (Device Control Server) 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PCS(CIAB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구성 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방송장비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스위처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비디오서버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라우터 스위처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Logo&amp;CG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제어하는 역할을 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운행이 시작되면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이벤트 정보를 받아 스케줄에 맞게 송출합니다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송출 도중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SEC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장애가 발생할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있는 이벤트 정보로 일정 시간동안 송출이 가능하여 시스템 운용에는 전혀 지장이 없습니다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DCS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발생할 수 있는 돌발 상황도 장비 동기화를 통해 대비할 수 있어 </a:t>
            </a:r>
            <a:r>
              <a:rPr lang="ko-KR" altLang="en-US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무중단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송출이 가능합니다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텍스트 개체 틀 1">
            <a:extLst>
              <a:ext uri="{FF2B5EF4-FFF2-40B4-BE49-F238E27FC236}">
                <a16:creationId xmlns:a16="http://schemas.microsoft.com/office/drawing/2014/main" id="{D5F6123F-33DC-4DBC-B0E6-E52CC418C8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250" y="3028112"/>
            <a:ext cx="3955851" cy="2511554"/>
          </a:xfrm>
        </p:spPr>
        <p:txBody>
          <a:bodyPr lIns="36000" tIns="36000" rIns="36000" bIns="36000"/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PCS, Master Switch, Video Server, CG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 제어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 기능 제공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채널 별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별 이벤트 리스트 및 상태 확인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및 제어장비 로그 실시간 저장 및 확인 화면 제공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다중화 구성 및 장비 동기화로 장애 발생 상황 대비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F9DAC8-0201-4C68-BEFB-DB14D668FF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502" y="2939403"/>
            <a:ext cx="4665248" cy="329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35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42C843B-EE8D-460B-A2FE-95E9B2F83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005" y="6560191"/>
            <a:ext cx="622995" cy="288000"/>
          </a:xfrm>
        </p:spPr>
        <p:txBody>
          <a:bodyPr/>
          <a:lstStyle/>
          <a:p>
            <a:fld id="{300AF967-8B2A-433A-9C60-769DDB2D8DDD}" type="slidenum">
              <a:rPr lang="ko-KR" altLang="en-US">
                <a:solidFill>
                  <a:srgbClr val="04192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solidFill>
                <a:srgbClr val="04192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4. Gemiso APC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세부 기능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6567E1-2CA7-4B4C-A64D-C9AAE29EDC3C}"/>
              </a:ext>
            </a:extLst>
          </p:cNvPr>
          <p:cNvSpPr txBox="1"/>
          <p:nvPr/>
        </p:nvSpPr>
        <p:spPr>
          <a:xfrm>
            <a:off x="3822019" y="467916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화면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58DB17A-5203-48B3-AA33-507A6BCEF3A4}"/>
              </a:ext>
            </a:extLst>
          </p:cNvPr>
          <p:cNvGrpSpPr/>
          <p:nvPr/>
        </p:nvGrpSpPr>
        <p:grpSpPr>
          <a:xfrm>
            <a:off x="352801" y="2942493"/>
            <a:ext cx="9246490" cy="3640100"/>
            <a:chOff x="1257300" y="2746694"/>
            <a:chExt cx="7259687" cy="37070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AC14382-3C0F-402B-B50A-115D19B1FF11}"/>
                </a:ext>
              </a:extLst>
            </p:cNvPr>
            <p:cNvSpPr/>
            <p:nvPr/>
          </p:nvSpPr>
          <p:spPr>
            <a:xfrm>
              <a:off x="1293300" y="2781301"/>
              <a:ext cx="7223687" cy="367240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6C7C2C6-A953-46DB-9907-8B3798D1D274}"/>
                </a:ext>
              </a:extLst>
            </p:cNvPr>
            <p:cNvSpPr/>
            <p:nvPr/>
          </p:nvSpPr>
          <p:spPr>
            <a:xfrm>
              <a:off x="1257300" y="2746694"/>
              <a:ext cx="7223687" cy="3672408"/>
            </a:xfrm>
            <a:prstGeom prst="rect">
              <a:avLst/>
            </a:prstGeom>
            <a:solidFill>
              <a:srgbClr val="F3F5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62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2" name="텍스트 개체 틀 1">
            <a:extLst>
              <a:ext uri="{FF2B5EF4-FFF2-40B4-BE49-F238E27FC236}">
                <a16:creationId xmlns:a16="http://schemas.microsoft.com/office/drawing/2014/main" id="{3B29A045-B1AB-42ED-A8B8-37B796994E8D}"/>
              </a:ext>
            </a:extLst>
          </p:cNvPr>
          <p:cNvSpPr txBox="1">
            <a:spLocks/>
          </p:cNvSpPr>
          <p:nvPr/>
        </p:nvSpPr>
        <p:spPr>
          <a:xfrm>
            <a:off x="536250" y="951825"/>
            <a:ext cx="8833500" cy="1843625"/>
          </a:xfrm>
          <a:prstGeom prst="rect">
            <a:avLst/>
          </a:prstGeom>
        </p:spPr>
        <p:txBody>
          <a:bodyPr vert="horz" lIns="36000" tIns="36000" rIns="36000" bIns="36000" rtlCol="0" anchor="ctr">
            <a:noAutofit/>
          </a:bodyPr>
          <a:lstStyle>
            <a:lvl1pPr marL="0" indent="0" algn="l" defTabSz="914374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780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7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54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1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28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15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02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89" indent="-228593" algn="l" defTabSz="914374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3) SEC (Schedule Event Controller) 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SEC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 단위로 작성된 운행표를 불러와 스케줄에 맞게 송출준비를 하고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사용자가 모니터링할 수 있는 화면을 제공합니다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스케줄 이벤트에 매핑 되어 있는 소재를 검사하여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소재 존재 유무 및 편성시간과 비교한 소재 길이에 대한 정보를 제공합니다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해당 기능은 백그라운드 검사로 진행되며 시스템 구동에는 무리를 주지 않습니다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프로그램이 송출될 때 많은 이벤트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전타이틀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후타이틀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/CM/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등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포함되어 모니터링하기 힘들 경우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그룹화 기능을 이용하여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하나의 이벤트로 묶어 한 눈에 모니터링 할 수 있습니다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sp>
        <p:nvSpPr>
          <p:cNvPr id="13" name="텍스트 개체 틀 1">
            <a:extLst>
              <a:ext uri="{FF2B5EF4-FFF2-40B4-BE49-F238E27FC236}">
                <a16:creationId xmlns:a16="http://schemas.microsoft.com/office/drawing/2014/main" id="{6B33F062-8FC1-4B42-9D56-25340339F0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6249" y="3235167"/>
            <a:ext cx="4631571" cy="2413952"/>
          </a:xfrm>
        </p:spPr>
        <p:txBody>
          <a:bodyPr lIns="36000" tIns="36000" rIns="36000" bIns="36000"/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운행표 자동 로딩 및 편집 기능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타임라인 기반 모니터링 기능 제공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동시 최대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채널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Program </a:t>
            </a:r>
            <a:r>
              <a:rPr lang="ko-KR" altLang="en-US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 기능 </a:t>
            </a: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전타이틀</a:t>
            </a: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후타이틀</a:t>
            </a: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/CM/</a:t>
            </a:r>
            <a:r>
              <a:rPr lang="ko-KR" altLang="en-US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프로그램   등의 이벤트를 하나의 </a:t>
            </a:r>
            <a:r>
              <a:rPr lang="en-US" altLang="ko-KR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Program </a:t>
            </a:r>
            <a:r>
              <a:rPr lang="ko-KR" altLang="en-US" sz="1300" b="1" dirty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이벤트로 묶음</a:t>
            </a:r>
            <a:endParaRPr lang="en-US" altLang="ko-KR" sz="13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소재 상태 정보 제공 </a:t>
            </a:r>
            <a:r>
              <a:rPr lang="en-US" altLang="ko-KR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소재 존재 유무 및 길이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3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장비 상태 모니터링 화면 제공</a:t>
            </a:r>
            <a:endParaRPr lang="en-US" altLang="ko-KR" sz="13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B1DA32-C9BA-4B6F-8481-1F7578814FEF}"/>
              </a:ext>
            </a:extLst>
          </p:cNvPr>
          <p:cNvSpPr txBox="1"/>
          <p:nvPr/>
        </p:nvSpPr>
        <p:spPr>
          <a:xfrm>
            <a:off x="6848478" y="4386005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화면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F654B9-8F7B-43FA-A818-8D75C8A5FC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20" y="3618743"/>
            <a:ext cx="4285996" cy="232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26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7980</TotalTime>
  <Words>1574</Words>
  <Application>Microsoft Office PowerPoint</Application>
  <PresentationFormat>A4 용지(210x297mm)</PresentationFormat>
  <Paragraphs>250</Paragraphs>
  <Slides>14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Calibri Light</vt:lpstr>
      <vt:lpstr>Calibri</vt:lpstr>
      <vt:lpstr>HY견고딕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애란</dc:creator>
  <cp:lastModifiedBy>유 민지</cp:lastModifiedBy>
  <cp:revision>443</cp:revision>
  <cp:lastPrinted>2021-06-03T01:53:47Z</cp:lastPrinted>
  <dcterms:created xsi:type="dcterms:W3CDTF">2020-01-28T06:41:17Z</dcterms:created>
  <dcterms:modified xsi:type="dcterms:W3CDTF">2021-06-21T06:10:17Z</dcterms:modified>
</cp:coreProperties>
</file>